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8953500" cy="7505700"/>
  <p:notesSz cx="6858000" cy="9144000"/>
  <p:embeddedFontLst>
    <p:embeddedFont>
      <p:font typeface="Agrandir Black" pitchFamily="2" charset="77"/>
      <p:regular r:id="rId32"/>
      <p:bold r:id="rId33"/>
    </p:embeddedFont>
    <p:embeddedFont>
      <p:font typeface="Agrandir Medium" pitchFamily="2" charset="77"/>
      <p:regular r:id="rId34"/>
    </p:embeddedFont>
    <p:embeddedFont>
      <p:font typeface="Agrandir Medium Bold" pitchFamily="2" charset="77"/>
      <p:regular r:id="rId35"/>
      <p:bold r:id="rId36"/>
    </p:embeddedFont>
    <p:embeddedFont>
      <p:font typeface="Agrandir Medium Bold Italics" pitchFamily="2" charset="77"/>
      <p:regular r:id="rId37"/>
      <p:bold r:id="rId38"/>
      <p:italic r:id="rId39"/>
      <p:boldItalic r:id="rId40"/>
    </p:embeddedFont>
    <p:embeddedFont>
      <p:font typeface="Agrandir Medium Italics" pitchFamily="2" charset="77"/>
      <p:regular r:id="rId41"/>
      <p:italic r:id="rId42"/>
    </p:embeddedFont>
    <p:embeddedFont>
      <p:font typeface="Agrandir Tight Bold" pitchFamily="2" charset="77"/>
      <p:regular r:id="rId43"/>
      <p:bold r:id="rId44"/>
    </p:embeddedFont>
    <p:embeddedFont>
      <p:font typeface="Better Saturday" panose="02000500000000000000" pitchFamily="2" charset="0"/>
      <p:regular r:id="rId45"/>
    </p:embeddedFont>
    <p:embeddedFont>
      <p:font typeface="Calibri" panose="020F0502020204030204" pitchFamily="34" charset="0"/>
      <p:regular r:id="rId46"/>
      <p:bold r:id="rId47"/>
      <p:italic r:id="rId48"/>
      <p:boldItalic r:id="rId49"/>
    </p:embeddedFont>
    <p:embeddedFont>
      <p:font typeface="Open Sans" panose="020B0606030504020204" pitchFamily="34" charset="0"/>
      <p:regular r:id="rId50"/>
      <p:bold r:id="rId51"/>
      <p:italic r:id="rId52"/>
      <p:boldItalic r:id="rId53"/>
    </p:embeddedFont>
    <p:embeddedFont>
      <p:font typeface="Open Sans Bold Italics" panose="020B0806030504020204" pitchFamily="34"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26" autoAdjust="0"/>
  </p:normalViewPr>
  <p:slideViewPr>
    <p:cSldViewPr>
      <p:cViewPr varScale="1">
        <p:scale>
          <a:sx n="110" d="100"/>
          <a:sy n="110" d="100"/>
        </p:scale>
        <p:origin x="54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0.fntdata"/><Relationship Id="rId54"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8.png"/><Relationship Id="rId7" Type="http://schemas.openxmlformats.org/officeDocument/2006/relationships/image" Target="../media/image26.png"/><Relationship Id="rId12"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10.png"/><Relationship Id="rId5" Type="http://schemas.openxmlformats.org/officeDocument/2006/relationships/image" Target="../media/image31.png"/><Relationship Id="rId10" Type="http://schemas.openxmlformats.org/officeDocument/2006/relationships/image" Target="../media/image29.svg"/><Relationship Id="rId4" Type="http://schemas.openxmlformats.org/officeDocument/2006/relationships/image" Target="../media/image9.sv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3.svg"/><Relationship Id="rId7" Type="http://schemas.openxmlformats.org/officeDocument/2006/relationships/image" Target="../media/image34.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9.svg"/><Relationship Id="rId10" Type="http://schemas.openxmlformats.org/officeDocument/2006/relationships/image" Target="../media/image4.png"/><Relationship Id="rId4" Type="http://schemas.openxmlformats.org/officeDocument/2006/relationships/image" Target="../media/image28.png"/><Relationship Id="rId9"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svg"/></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8.png"/><Relationship Id="rId7"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11.svg"/><Relationship Id="rId4" Type="http://schemas.openxmlformats.org/officeDocument/2006/relationships/image" Target="../media/image9.sv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0.png"/><Relationship Id="rId7"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8.png"/><Relationship Id="rId7"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11.svg"/><Relationship Id="rId4" Type="http://schemas.openxmlformats.org/officeDocument/2006/relationships/image" Target="../media/image9.sv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13.sv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9.svg"/><Relationship Id="rId9" Type="http://schemas.openxmlformats.org/officeDocument/2006/relationships/image" Target="../media/image11.svg"/></Relationships>
</file>

<file path=ppt/slides/_rels/slide2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13.sv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9.svg"/></Relationships>
</file>

<file path=ppt/slides/_rels/slide2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13.sv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8.png"/><Relationship Id="rId7"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11.svg"/><Relationship Id="rId4" Type="http://schemas.openxmlformats.org/officeDocument/2006/relationships/image" Target="../media/image9.svg"/><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13.sv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64.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11.svg"/><Relationship Id="rId4" Type="http://schemas.openxmlformats.org/officeDocument/2006/relationships/image" Target="../media/image9.sv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6.svg"/><Relationship Id="rId7" Type="http://schemas.openxmlformats.org/officeDocument/2006/relationships/image" Target="../media/image1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3.svg"/><Relationship Id="rId4" Type="http://schemas.openxmlformats.org/officeDocument/2006/relationships/image" Target="../media/image9.sv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3.svg"/><Relationship Id="rId7" Type="http://schemas.openxmlformats.org/officeDocument/2006/relationships/image" Target="../media/image21.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3.svg"/><Relationship Id="rId10" Type="http://schemas.openxmlformats.org/officeDocument/2006/relationships/image" Target="../media/image4.png"/><Relationship Id="rId4" Type="http://schemas.openxmlformats.org/officeDocument/2006/relationships/image" Target="../media/image22.png"/><Relationship Id="rId9"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6EF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356013" y="1046191"/>
            <a:ext cx="4220912" cy="4220912"/>
          </a:xfrm>
          <a:prstGeom prst="rect">
            <a:avLst/>
          </a:prstGeom>
        </p:spPr>
      </p:pic>
      <p:grpSp>
        <p:nvGrpSpPr>
          <p:cNvPr id="3" name="Group 3"/>
          <p:cNvGrpSpPr>
            <a:grpSpLocks noChangeAspect="1"/>
          </p:cNvGrpSpPr>
          <p:nvPr/>
        </p:nvGrpSpPr>
        <p:grpSpPr>
          <a:xfrm>
            <a:off x="4786597" y="1476790"/>
            <a:ext cx="3790328" cy="3790313"/>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t="-16666" b="-16666"/>
              </a:stretch>
            </a:blipFill>
          </p:spPr>
        </p:sp>
      </p:grpSp>
      <p:pic>
        <p:nvPicPr>
          <p:cNvPr id="5" name="Picture 5"/>
          <p:cNvPicPr>
            <a:picLocks noChangeAspect="1"/>
          </p:cNvPicPr>
          <p:nvPr/>
        </p:nvPicPr>
        <p:blipFill>
          <a:blip r:embed="rId5"/>
          <a:srcRect/>
          <a:stretch>
            <a:fillRect/>
          </a:stretch>
        </p:blipFill>
        <p:spPr>
          <a:xfrm>
            <a:off x="328990" y="6591839"/>
            <a:ext cx="2351999" cy="652885"/>
          </a:xfrm>
          <a:prstGeom prst="rect">
            <a:avLst/>
          </a:prstGeom>
        </p:spPr>
      </p:pic>
      <p:pic>
        <p:nvPicPr>
          <p:cNvPr id="6" name="Picture 6"/>
          <p:cNvPicPr>
            <a:picLocks noChangeAspect="1"/>
          </p:cNvPicPr>
          <p:nvPr/>
        </p:nvPicPr>
        <p:blipFill>
          <a:blip r:embed="rId6"/>
          <a:srcRect/>
          <a:stretch>
            <a:fillRect/>
          </a:stretch>
        </p:blipFill>
        <p:spPr>
          <a:xfrm rot="354252">
            <a:off x="7718372" y="5333984"/>
            <a:ext cx="1419376" cy="2307929"/>
          </a:xfrm>
          <a:prstGeom prst="rect">
            <a:avLst/>
          </a:prstGeom>
        </p:spPr>
      </p:pic>
      <p:sp>
        <p:nvSpPr>
          <p:cNvPr id="7" name="TextBox 7"/>
          <p:cNvSpPr txBox="1"/>
          <p:nvPr/>
        </p:nvSpPr>
        <p:spPr>
          <a:xfrm>
            <a:off x="441410" y="3720244"/>
            <a:ext cx="4039864" cy="1610995"/>
          </a:xfrm>
          <a:prstGeom prst="rect">
            <a:avLst/>
          </a:prstGeom>
        </p:spPr>
        <p:txBody>
          <a:bodyPr lIns="0" tIns="0" rIns="0" bIns="0" rtlCol="0" anchor="t">
            <a:spAutoFit/>
          </a:bodyPr>
          <a:lstStyle/>
          <a:p>
            <a:pPr algn="ctr">
              <a:lnSpc>
                <a:spcPts val="3080"/>
              </a:lnSpc>
              <a:spcBef>
                <a:spcPct val="0"/>
              </a:spcBef>
            </a:pPr>
            <a:r>
              <a:rPr lang="en-US" sz="2200" dirty="0">
                <a:solidFill>
                  <a:srgbClr val="000000"/>
                </a:solidFill>
                <a:latin typeface="Agrandir Black Bold"/>
              </a:rPr>
              <a:t>“Then the Lord God called to Adam and said to him,  ‘Where are you?’ ” </a:t>
            </a:r>
          </a:p>
          <a:p>
            <a:pPr algn="ctr">
              <a:lnSpc>
                <a:spcPts val="3080"/>
              </a:lnSpc>
              <a:spcBef>
                <a:spcPct val="0"/>
              </a:spcBef>
            </a:pPr>
            <a:r>
              <a:rPr lang="en-US" sz="2200" dirty="0">
                <a:solidFill>
                  <a:srgbClr val="000000"/>
                </a:solidFill>
                <a:latin typeface="Agrandir Black Bold"/>
              </a:rPr>
              <a:t> Genesis 3:9 (NIV)</a:t>
            </a:r>
          </a:p>
        </p:txBody>
      </p:sp>
      <p:sp>
        <p:nvSpPr>
          <p:cNvPr id="8" name="TextBox 8"/>
          <p:cNvSpPr txBox="1"/>
          <p:nvPr/>
        </p:nvSpPr>
        <p:spPr>
          <a:xfrm>
            <a:off x="1209264" y="1528853"/>
            <a:ext cx="2007751" cy="979107"/>
          </a:xfrm>
          <a:prstGeom prst="rect">
            <a:avLst/>
          </a:prstGeom>
        </p:spPr>
        <p:txBody>
          <a:bodyPr lIns="0" tIns="0" rIns="0" bIns="0" rtlCol="0" anchor="t">
            <a:spAutoFit/>
          </a:bodyPr>
          <a:lstStyle/>
          <a:p>
            <a:pPr algn="ctr">
              <a:lnSpc>
                <a:spcPts val="6933"/>
              </a:lnSpc>
            </a:pPr>
            <a:r>
              <a:rPr lang="en-US" sz="4952">
                <a:solidFill>
                  <a:srgbClr val="6A9462"/>
                </a:solidFill>
                <a:latin typeface="Agrandir Black"/>
              </a:rPr>
              <a:t> Day  1</a:t>
            </a:r>
          </a:p>
        </p:txBody>
      </p:sp>
      <p:sp>
        <p:nvSpPr>
          <p:cNvPr id="9" name="TextBox 9"/>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10" name="TextBox 10"/>
          <p:cNvSpPr txBox="1"/>
          <p:nvPr/>
        </p:nvSpPr>
        <p:spPr>
          <a:xfrm>
            <a:off x="750570" y="2705467"/>
            <a:ext cx="2832676" cy="548005"/>
          </a:xfrm>
          <a:prstGeom prst="rect">
            <a:avLst/>
          </a:prstGeom>
        </p:spPr>
        <p:txBody>
          <a:bodyPr lIns="0" tIns="0" rIns="0" bIns="0" rtlCol="0" anchor="t">
            <a:spAutoFit/>
          </a:bodyPr>
          <a:lstStyle/>
          <a:p>
            <a:pPr algn="ctr">
              <a:lnSpc>
                <a:spcPts val="3920"/>
              </a:lnSpc>
            </a:pPr>
            <a:r>
              <a:rPr lang="en-US" sz="2800" dirty="0">
                <a:solidFill>
                  <a:srgbClr val="000000"/>
                </a:solidFill>
                <a:latin typeface="Agrandir Medium"/>
              </a:rPr>
              <a:t> Where are you?</a:t>
            </a:r>
          </a:p>
        </p:txBody>
      </p:sp>
      <p:sp>
        <p:nvSpPr>
          <p:cNvPr id="11" name="TextBox 11"/>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sp>
        <p:nvSpPr>
          <p:cNvPr id="12" name="TextBox 12"/>
          <p:cNvSpPr txBox="1"/>
          <p:nvPr/>
        </p:nvSpPr>
        <p:spPr>
          <a:xfrm>
            <a:off x="4476750" y="5395375"/>
            <a:ext cx="4149923" cy="838944"/>
          </a:xfrm>
          <a:prstGeom prst="rect">
            <a:avLst/>
          </a:prstGeom>
        </p:spPr>
        <p:txBody>
          <a:bodyPr lIns="0" tIns="0" rIns="0" bIns="0" rtlCol="0" anchor="t">
            <a:spAutoFit/>
          </a:bodyPr>
          <a:lstStyle/>
          <a:p>
            <a:pPr algn="ctr">
              <a:lnSpc>
                <a:spcPts val="3108"/>
              </a:lnSpc>
            </a:pPr>
            <a:r>
              <a:rPr lang="en-US" sz="2220">
                <a:solidFill>
                  <a:srgbClr val="6A9462"/>
                </a:solidFill>
                <a:latin typeface="Agrandir Medium Bold"/>
              </a:rPr>
              <a:t>Key Focus:</a:t>
            </a:r>
          </a:p>
          <a:p>
            <a:pPr algn="ctr">
              <a:lnSpc>
                <a:spcPts val="3108"/>
              </a:lnSpc>
            </a:pPr>
            <a:r>
              <a:rPr lang="en-US" sz="2220">
                <a:solidFill>
                  <a:srgbClr val="6A9462"/>
                </a:solidFill>
                <a:latin typeface="Agrandir Medium Bold"/>
              </a:rPr>
              <a:t>God wants to reunite with us</a:t>
            </a:r>
          </a:p>
        </p:txBody>
      </p:sp>
      <p:sp>
        <p:nvSpPr>
          <p:cNvPr id="13" name="TextBox 13"/>
          <p:cNvSpPr txBox="1"/>
          <p:nvPr/>
        </p:nvSpPr>
        <p:spPr>
          <a:xfrm>
            <a:off x="2461342"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14" name="AutoShape 14"/>
          <p:cNvSpPr/>
          <p:nvPr/>
        </p:nvSpPr>
        <p:spPr>
          <a:xfrm>
            <a:off x="2430647" y="792534"/>
            <a:ext cx="2980944" cy="0"/>
          </a:xfrm>
          <a:prstGeom prst="line">
            <a:avLst/>
          </a:prstGeom>
          <a:ln w="38100" cap="flat">
            <a:solidFill>
              <a:srgbClr val="000000"/>
            </a:solidFill>
            <a:prstDash val="solid"/>
            <a:headEnd type="none" w="sm" len="sm"/>
            <a:tailEnd type="arrow" w="med" len="sm"/>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126640" y="6584857"/>
            <a:ext cx="2351999" cy="652885"/>
          </a:xfrm>
          <a:prstGeom prst="rect">
            <a:avLst/>
          </a:prstGeom>
        </p:spPr>
      </p:pic>
      <p:sp>
        <p:nvSpPr>
          <p:cNvPr id="3" name="TextBox 3"/>
          <p:cNvSpPr txBox="1"/>
          <p:nvPr/>
        </p:nvSpPr>
        <p:spPr>
          <a:xfrm>
            <a:off x="2457733"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4" name="AutoShape 4"/>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01011">
            <a:off x="-876825" y="6373074"/>
            <a:ext cx="2251990" cy="174838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79880">
            <a:off x="7775912" y="-251136"/>
            <a:ext cx="1529336" cy="2163539"/>
          </a:xfrm>
          <a:prstGeom prst="rect">
            <a:avLst/>
          </a:prstGeom>
        </p:spPr>
      </p:pic>
      <p:grpSp>
        <p:nvGrpSpPr>
          <p:cNvPr id="7" name="Group 7"/>
          <p:cNvGrpSpPr>
            <a:grpSpLocks noChangeAspect="1"/>
          </p:cNvGrpSpPr>
          <p:nvPr/>
        </p:nvGrpSpPr>
        <p:grpSpPr>
          <a:xfrm>
            <a:off x="-307092" y="3173626"/>
            <a:ext cx="4382079" cy="3967207"/>
            <a:chOff x="0" y="0"/>
            <a:chExt cx="5580380" cy="5052060"/>
          </a:xfrm>
        </p:grpSpPr>
        <p:sp>
          <p:nvSpPr>
            <p:cNvPr id="8" name="Freeform 8"/>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7"/>
              <a:stretch>
                <a:fillRect r="-66874" b="-15200"/>
              </a:stretch>
            </a:blipFill>
          </p:spPr>
        </p:sp>
      </p:grpSp>
      <p:sp>
        <p:nvSpPr>
          <p:cNvPr id="9" name="TextBox 9"/>
          <p:cNvSpPr txBox="1"/>
          <p:nvPr/>
        </p:nvSpPr>
        <p:spPr>
          <a:xfrm>
            <a:off x="4555142" y="2824287"/>
            <a:ext cx="3985439" cy="565329"/>
          </a:xfrm>
          <a:prstGeom prst="rect">
            <a:avLst/>
          </a:prstGeom>
        </p:spPr>
        <p:txBody>
          <a:bodyPr lIns="0" tIns="0" rIns="0" bIns="0" rtlCol="0" anchor="t">
            <a:spAutoFit/>
          </a:bodyPr>
          <a:lstStyle/>
          <a:p>
            <a:pPr algn="ctr">
              <a:lnSpc>
                <a:spcPts val="4015"/>
              </a:lnSpc>
            </a:pPr>
            <a:r>
              <a:rPr lang="en-US" sz="2867">
                <a:solidFill>
                  <a:srgbClr val="000000"/>
                </a:solidFill>
                <a:latin typeface="Agrandir Medium"/>
              </a:rPr>
              <a:t>What Brings God Back</a:t>
            </a:r>
          </a:p>
        </p:txBody>
      </p:sp>
      <p:sp>
        <p:nvSpPr>
          <p:cNvPr id="10" name="TextBox 10"/>
          <p:cNvSpPr txBox="1"/>
          <p:nvPr/>
        </p:nvSpPr>
        <p:spPr>
          <a:xfrm>
            <a:off x="4322587" y="3648075"/>
            <a:ext cx="4331659" cy="2001520"/>
          </a:xfrm>
          <a:prstGeom prst="rect">
            <a:avLst/>
          </a:prstGeom>
        </p:spPr>
        <p:txBody>
          <a:bodyPr lIns="0" tIns="0" rIns="0" bIns="0" rtlCol="0" anchor="t">
            <a:spAutoFit/>
          </a:bodyPr>
          <a:lstStyle/>
          <a:p>
            <a:pPr algn="ctr">
              <a:lnSpc>
                <a:spcPts val="3080"/>
              </a:lnSpc>
            </a:pPr>
            <a:r>
              <a:rPr lang="en-US" sz="2200">
                <a:solidFill>
                  <a:srgbClr val="481059"/>
                </a:solidFill>
                <a:latin typeface="Agrandir Black Bold"/>
              </a:rPr>
              <a:t>“So all the people came near to him. And he repaired the altar of the Lord that was broken down” </a:t>
            </a:r>
          </a:p>
          <a:p>
            <a:pPr algn="ctr">
              <a:lnSpc>
                <a:spcPts val="3080"/>
              </a:lnSpc>
              <a:spcBef>
                <a:spcPct val="0"/>
              </a:spcBef>
            </a:pPr>
            <a:r>
              <a:rPr lang="en-US" sz="2200">
                <a:solidFill>
                  <a:srgbClr val="481059"/>
                </a:solidFill>
                <a:latin typeface="Agrandir Black Bold"/>
              </a:rPr>
              <a:t> 1 Kings 18:30 (NIV)</a:t>
            </a:r>
          </a:p>
        </p:txBody>
      </p:sp>
      <p:sp>
        <p:nvSpPr>
          <p:cNvPr id="11" name="TextBox 11"/>
          <p:cNvSpPr txBox="1"/>
          <p:nvPr/>
        </p:nvSpPr>
        <p:spPr>
          <a:xfrm>
            <a:off x="5201404" y="1528712"/>
            <a:ext cx="1974354" cy="979107"/>
          </a:xfrm>
          <a:prstGeom prst="rect">
            <a:avLst/>
          </a:prstGeom>
        </p:spPr>
        <p:txBody>
          <a:bodyPr lIns="0" tIns="0" rIns="0" bIns="0" rtlCol="0" anchor="t">
            <a:spAutoFit/>
          </a:bodyPr>
          <a:lstStyle/>
          <a:p>
            <a:pPr algn="ctr">
              <a:lnSpc>
                <a:spcPts val="6933"/>
              </a:lnSpc>
            </a:pPr>
            <a:r>
              <a:rPr lang="en-US" sz="4952">
                <a:solidFill>
                  <a:srgbClr val="481059"/>
                </a:solidFill>
                <a:latin typeface="Agrandir Black"/>
              </a:rPr>
              <a:t> Day 4</a:t>
            </a:r>
          </a:p>
        </p:txBody>
      </p:sp>
      <p:sp>
        <p:nvSpPr>
          <p:cNvPr id="12" name="TextBox 12"/>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13" name="TextBox 13"/>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sp>
        <p:nvSpPr>
          <p:cNvPr id="14" name="TextBox 14"/>
          <p:cNvSpPr txBox="1"/>
          <p:nvPr/>
        </p:nvSpPr>
        <p:spPr>
          <a:xfrm>
            <a:off x="342667" y="1636817"/>
            <a:ext cx="3321467" cy="1536809"/>
          </a:xfrm>
          <a:prstGeom prst="rect">
            <a:avLst/>
          </a:prstGeom>
        </p:spPr>
        <p:txBody>
          <a:bodyPr lIns="0" tIns="0" rIns="0" bIns="0" rtlCol="0" anchor="t">
            <a:spAutoFit/>
          </a:bodyPr>
          <a:lstStyle/>
          <a:p>
            <a:pPr algn="ctr">
              <a:lnSpc>
                <a:spcPts val="2968"/>
              </a:lnSpc>
            </a:pPr>
            <a:r>
              <a:rPr lang="en-US" sz="2120">
                <a:solidFill>
                  <a:srgbClr val="481059"/>
                </a:solidFill>
                <a:latin typeface="Agrandir Medium Bold"/>
              </a:rPr>
              <a:t>Key Focus:</a:t>
            </a:r>
          </a:p>
          <a:p>
            <a:pPr algn="ctr">
              <a:lnSpc>
                <a:spcPts val="2968"/>
              </a:lnSpc>
            </a:pPr>
            <a:r>
              <a:rPr lang="en-US" sz="2120">
                <a:solidFill>
                  <a:srgbClr val="481059"/>
                </a:solidFill>
                <a:latin typeface="Agrandir Medium Bold"/>
              </a:rPr>
              <a:t>God wants us to go back to Him</a:t>
            </a:r>
          </a:p>
          <a:p>
            <a:pPr algn="ctr">
              <a:lnSpc>
                <a:spcPts val="2968"/>
              </a:lnSpc>
            </a:pPr>
            <a:endParaRPr lang="en-US" sz="2120">
              <a:solidFill>
                <a:srgbClr val="481059"/>
              </a:solidFill>
              <a:latin typeface="Agrandir Medium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23060" y="6652407"/>
            <a:ext cx="2351999" cy="652885"/>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74949" y="1273534"/>
            <a:ext cx="476285" cy="448473"/>
          </a:xfrm>
          <a:prstGeom prst="rect">
            <a:avLst/>
          </a:prstGeom>
        </p:spPr>
      </p:pic>
      <p:sp>
        <p:nvSpPr>
          <p:cNvPr id="4" name="TextBox 4"/>
          <p:cNvSpPr txBox="1"/>
          <p:nvPr/>
        </p:nvSpPr>
        <p:spPr>
          <a:xfrm>
            <a:off x="2446460"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5" name="AutoShape 5"/>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917745" y="1409034"/>
            <a:ext cx="2152354" cy="2640925"/>
          </a:xfrm>
          <a:prstGeom prst="rect">
            <a:avLst/>
          </a:prstGeom>
        </p:spPr>
      </p:pic>
      <p:sp>
        <p:nvSpPr>
          <p:cNvPr id="7" name="TextBox 7"/>
          <p:cNvSpPr txBox="1"/>
          <p:nvPr/>
        </p:nvSpPr>
        <p:spPr>
          <a:xfrm>
            <a:off x="565904" y="1821149"/>
            <a:ext cx="5182560" cy="2246122"/>
          </a:xfrm>
          <a:prstGeom prst="rect">
            <a:avLst/>
          </a:prstGeom>
        </p:spPr>
        <p:txBody>
          <a:bodyPr lIns="0" tIns="0" rIns="0" bIns="0" rtlCol="0" anchor="t">
            <a:spAutoFit/>
          </a:bodyPr>
          <a:lstStyle/>
          <a:p>
            <a:pPr>
              <a:lnSpc>
                <a:spcPts val="2197"/>
              </a:lnSpc>
              <a:spcBef>
                <a:spcPct val="0"/>
              </a:spcBef>
            </a:pPr>
            <a:r>
              <a:rPr lang="en-US" sz="1569">
                <a:solidFill>
                  <a:srgbClr val="000000"/>
                </a:solidFill>
                <a:latin typeface="Agrandir Medium"/>
              </a:rPr>
              <a:t>The evil King Ahab and his wife Jezebel ruled Israel. Because of their evil influence, many of God’s people have forgotten God and neglected worship. God called Elijah the prophet to rebuild the broken altars. When Elijah rebuilt the altars, he was showing the people the need to rebuild their relationship with God and to come back to Him. Elijah reminded the people to go back to worshipping the true God. </a:t>
            </a:r>
          </a:p>
        </p:txBody>
      </p:sp>
      <p:sp>
        <p:nvSpPr>
          <p:cNvPr id="8" name="TextBox 8"/>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9" name="TextBox 9"/>
          <p:cNvSpPr txBox="1"/>
          <p:nvPr/>
        </p:nvSpPr>
        <p:spPr>
          <a:xfrm>
            <a:off x="2697686" y="1271076"/>
            <a:ext cx="1660327" cy="405765"/>
          </a:xfrm>
          <a:prstGeom prst="rect">
            <a:avLst/>
          </a:prstGeom>
        </p:spPr>
        <p:txBody>
          <a:bodyPr lIns="0" tIns="0" rIns="0" bIns="0" rtlCol="0" anchor="t">
            <a:spAutoFit/>
          </a:bodyPr>
          <a:lstStyle/>
          <a:p>
            <a:pPr algn="ctr">
              <a:lnSpc>
                <a:spcPts val="3360"/>
              </a:lnSpc>
            </a:pPr>
            <a:r>
              <a:rPr lang="en-US" sz="2400">
                <a:solidFill>
                  <a:srgbClr val="000000"/>
                </a:solidFill>
                <a:latin typeface="Better Saturday"/>
              </a:rPr>
              <a:t>Key Thought</a:t>
            </a:r>
          </a:p>
        </p:txBody>
      </p:sp>
      <p:sp>
        <p:nvSpPr>
          <p:cNvPr id="10" name="TextBox 10"/>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sp>
        <p:nvSpPr>
          <p:cNvPr id="11" name="TextBox 11"/>
          <p:cNvSpPr txBox="1"/>
          <p:nvPr/>
        </p:nvSpPr>
        <p:spPr>
          <a:xfrm>
            <a:off x="2036305" y="5082560"/>
            <a:ext cx="6166625" cy="1417447"/>
          </a:xfrm>
          <a:prstGeom prst="rect">
            <a:avLst/>
          </a:prstGeom>
        </p:spPr>
        <p:txBody>
          <a:bodyPr lIns="0" tIns="0" rIns="0" bIns="0" rtlCol="0" anchor="t">
            <a:spAutoFit/>
          </a:bodyPr>
          <a:lstStyle/>
          <a:p>
            <a:pPr algn="r">
              <a:lnSpc>
                <a:spcPts val="2197"/>
              </a:lnSpc>
              <a:spcBef>
                <a:spcPct val="0"/>
              </a:spcBef>
            </a:pPr>
            <a:r>
              <a:rPr lang="en-US" sz="1569">
                <a:solidFill>
                  <a:srgbClr val="000000"/>
                </a:solidFill>
                <a:latin typeface="Agrandir Medium"/>
              </a:rPr>
              <a:t>Dear God, our heavenly Father, thank you for loving me even when I do wrong. You never leave me and You call me back to You. Give me a new heart and a desire to want to have that time alone with You. Help me resolve to worship you every day. In Jesus Name, Amen</a:t>
            </a:r>
          </a:p>
        </p:txBody>
      </p:sp>
      <p:sp>
        <p:nvSpPr>
          <p:cNvPr id="12" name="TextBox 12"/>
          <p:cNvSpPr txBox="1"/>
          <p:nvPr/>
        </p:nvSpPr>
        <p:spPr>
          <a:xfrm>
            <a:off x="2403072" y="4394220"/>
            <a:ext cx="1374874" cy="405765"/>
          </a:xfrm>
          <a:prstGeom prst="rect">
            <a:avLst/>
          </a:prstGeom>
        </p:spPr>
        <p:txBody>
          <a:bodyPr lIns="0" tIns="0" rIns="0" bIns="0" rtlCol="0" anchor="t">
            <a:spAutoFit/>
          </a:bodyPr>
          <a:lstStyle/>
          <a:p>
            <a:pPr algn="ctr">
              <a:lnSpc>
                <a:spcPts val="3360"/>
              </a:lnSpc>
            </a:pPr>
            <a:r>
              <a:rPr lang="en-US" sz="2400">
                <a:solidFill>
                  <a:srgbClr val="000000"/>
                </a:solidFill>
                <a:latin typeface="Better Saturday"/>
              </a:rPr>
              <a:t>Prayer Time</a:t>
            </a:r>
          </a:p>
        </p:txBody>
      </p:sp>
      <p:sp>
        <p:nvSpPr>
          <p:cNvPr id="13" name="TextBox 13"/>
          <p:cNvSpPr txBox="1"/>
          <p:nvPr/>
        </p:nvSpPr>
        <p:spPr>
          <a:xfrm>
            <a:off x="4016369" y="4418072"/>
            <a:ext cx="4491973" cy="422909"/>
          </a:xfrm>
          <a:prstGeom prst="rect">
            <a:avLst/>
          </a:prstGeom>
        </p:spPr>
        <p:txBody>
          <a:bodyPr lIns="0" tIns="0" rIns="0" bIns="0" rtlCol="0" anchor="t">
            <a:spAutoFit/>
          </a:bodyPr>
          <a:lstStyle/>
          <a:p>
            <a:pPr algn="ctr">
              <a:lnSpc>
                <a:spcPts val="2940"/>
              </a:lnSpc>
            </a:pPr>
            <a:r>
              <a:rPr lang="en-US" sz="2100">
                <a:solidFill>
                  <a:srgbClr val="000000"/>
                </a:solidFill>
                <a:latin typeface="Agrandir Medium Italics"/>
              </a:rPr>
              <a:t>Rebuild It  and He will Come - Again!</a:t>
            </a:r>
          </a:p>
        </p:txBody>
      </p:sp>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01011">
            <a:off x="-731258" y="4650786"/>
            <a:ext cx="2251990" cy="1748387"/>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79880">
            <a:off x="7848449" y="-139638"/>
            <a:ext cx="1529336" cy="2163539"/>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012928" y="4359527"/>
            <a:ext cx="300164" cy="44045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10372" y="3992901"/>
            <a:ext cx="538834" cy="620241"/>
          </a:xfrm>
          <a:prstGeom prst="rect">
            <a:avLst/>
          </a:prstGeom>
        </p:spPr>
      </p:pic>
      <p:sp>
        <p:nvSpPr>
          <p:cNvPr id="3" name="TextBox 3"/>
          <p:cNvSpPr txBox="1"/>
          <p:nvPr/>
        </p:nvSpPr>
        <p:spPr>
          <a:xfrm>
            <a:off x="2439737"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4" name="AutoShape 4"/>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79880">
            <a:off x="7638612" y="6938"/>
            <a:ext cx="1529336" cy="216353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960651" y="6483904"/>
            <a:ext cx="3581400" cy="1699204"/>
          </a:xfrm>
          <a:prstGeom prst="rect">
            <a:avLst/>
          </a:prstGeom>
        </p:spPr>
      </p:pic>
      <p:sp>
        <p:nvSpPr>
          <p:cNvPr id="7" name="TextBox 7"/>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8" name="TextBox 8"/>
          <p:cNvSpPr txBox="1"/>
          <p:nvPr/>
        </p:nvSpPr>
        <p:spPr>
          <a:xfrm>
            <a:off x="1534798" y="1387258"/>
            <a:ext cx="2325469" cy="405765"/>
          </a:xfrm>
          <a:prstGeom prst="rect">
            <a:avLst/>
          </a:prstGeom>
        </p:spPr>
        <p:txBody>
          <a:bodyPr lIns="0" tIns="0" rIns="0" bIns="0" rtlCol="0" anchor="t">
            <a:spAutoFit/>
          </a:bodyPr>
          <a:lstStyle/>
          <a:p>
            <a:pPr algn="ctr">
              <a:lnSpc>
                <a:spcPts val="3360"/>
              </a:lnSpc>
            </a:pPr>
            <a:r>
              <a:rPr lang="en-US" sz="2400">
                <a:solidFill>
                  <a:srgbClr val="000000"/>
                </a:solidFill>
                <a:latin typeface="Better Saturday"/>
              </a:rPr>
              <a:t>Prayer Suggestion</a:t>
            </a:r>
          </a:p>
        </p:txBody>
      </p:sp>
      <p:sp>
        <p:nvSpPr>
          <p:cNvPr id="9" name="TextBox 9"/>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sp>
        <p:nvSpPr>
          <p:cNvPr id="10" name="TextBox 10"/>
          <p:cNvSpPr txBox="1"/>
          <p:nvPr/>
        </p:nvSpPr>
        <p:spPr>
          <a:xfrm>
            <a:off x="5555979" y="4009281"/>
            <a:ext cx="2847301" cy="824865"/>
          </a:xfrm>
          <a:prstGeom prst="rect">
            <a:avLst/>
          </a:prstGeom>
        </p:spPr>
        <p:txBody>
          <a:bodyPr lIns="0" tIns="0" rIns="0" bIns="0" rtlCol="0" anchor="t">
            <a:spAutoFit/>
          </a:bodyPr>
          <a:lstStyle/>
          <a:p>
            <a:pPr algn="ctr">
              <a:lnSpc>
                <a:spcPts val="3359"/>
              </a:lnSpc>
            </a:pPr>
            <a:r>
              <a:rPr lang="en-US" sz="2400">
                <a:solidFill>
                  <a:srgbClr val="000000"/>
                </a:solidFill>
                <a:latin typeface="Better Saturday"/>
              </a:rPr>
              <a:t>Sing Praise</a:t>
            </a:r>
          </a:p>
          <a:p>
            <a:pPr algn="ctr">
              <a:lnSpc>
                <a:spcPts val="3359"/>
              </a:lnSpc>
            </a:pPr>
            <a:endParaRPr lang="en-US" sz="2400">
              <a:solidFill>
                <a:srgbClr val="000000"/>
              </a:solidFill>
              <a:latin typeface="Better Saturday"/>
            </a:endParaRPr>
          </a:p>
        </p:txBody>
      </p:sp>
      <p:sp>
        <p:nvSpPr>
          <p:cNvPr id="11" name="TextBox 11"/>
          <p:cNvSpPr txBox="1"/>
          <p:nvPr/>
        </p:nvSpPr>
        <p:spPr>
          <a:xfrm>
            <a:off x="4919642" y="4712314"/>
            <a:ext cx="3707447" cy="1141222"/>
          </a:xfrm>
          <a:prstGeom prst="rect">
            <a:avLst/>
          </a:prstGeom>
        </p:spPr>
        <p:txBody>
          <a:bodyPr lIns="0" tIns="0" rIns="0" bIns="0" rtlCol="0" anchor="t">
            <a:spAutoFit/>
          </a:bodyPr>
          <a:lstStyle/>
          <a:p>
            <a:pPr algn="ctr">
              <a:lnSpc>
                <a:spcPts val="2197"/>
              </a:lnSpc>
            </a:pPr>
            <a:r>
              <a:rPr lang="en-US" sz="1569">
                <a:solidFill>
                  <a:srgbClr val="000000"/>
                </a:solidFill>
                <a:latin typeface="Agrandir Medium"/>
              </a:rPr>
              <a:t>SDAH #500 Trust and Obey</a:t>
            </a:r>
          </a:p>
          <a:p>
            <a:pPr algn="ctr">
              <a:lnSpc>
                <a:spcPts val="2197"/>
              </a:lnSpc>
            </a:pPr>
            <a:r>
              <a:rPr lang="en-US" sz="1569">
                <a:solidFill>
                  <a:srgbClr val="000000"/>
                </a:solidFill>
                <a:latin typeface="Agrandir Medium"/>
              </a:rPr>
              <a:t>I have Decided to Follow Jesus</a:t>
            </a:r>
          </a:p>
          <a:p>
            <a:pPr algn="ctr">
              <a:lnSpc>
                <a:spcPts val="2197"/>
              </a:lnSpc>
            </a:pPr>
            <a:r>
              <a:rPr lang="en-US" sz="1569">
                <a:solidFill>
                  <a:srgbClr val="000000"/>
                </a:solidFill>
                <a:latin typeface="Agrandir Medium"/>
              </a:rPr>
              <a:t>I Shall Not Be Moved</a:t>
            </a:r>
          </a:p>
          <a:p>
            <a:pPr algn="ctr">
              <a:lnSpc>
                <a:spcPts val="2197"/>
              </a:lnSpc>
            </a:pPr>
            <a:r>
              <a:rPr lang="en-US" sz="1569">
                <a:solidFill>
                  <a:srgbClr val="000000"/>
                </a:solidFill>
                <a:latin typeface="Agrandir Medium"/>
              </a:rPr>
              <a:t>Read your Bible and Pray Everyday</a:t>
            </a:r>
          </a:p>
        </p:txBody>
      </p:sp>
      <p:sp>
        <p:nvSpPr>
          <p:cNvPr id="12" name="TextBox 12"/>
          <p:cNvSpPr txBox="1"/>
          <p:nvPr/>
        </p:nvSpPr>
        <p:spPr>
          <a:xfrm>
            <a:off x="477674" y="2143679"/>
            <a:ext cx="4433901" cy="2798572"/>
          </a:xfrm>
          <a:prstGeom prst="rect">
            <a:avLst/>
          </a:prstGeom>
        </p:spPr>
        <p:txBody>
          <a:bodyPr lIns="0" tIns="0" rIns="0" bIns="0" rtlCol="0" anchor="t">
            <a:spAutoFit/>
          </a:bodyPr>
          <a:lstStyle/>
          <a:p>
            <a:pPr>
              <a:lnSpc>
                <a:spcPts val="2197"/>
              </a:lnSpc>
            </a:pPr>
            <a:r>
              <a:rPr lang="en-US" sz="1569">
                <a:solidFill>
                  <a:srgbClr val="000000"/>
                </a:solidFill>
                <a:latin typeface="Agrandir Medium Bold"/>
              </a:rPr>
              <a:t>Praise &amp; Thanks</a:t>
            </a:r>
            <a:r>
              <a:rPr lang="en-US" sz="1569">
                <a:solidFill>
                  <a:srgbClr val="000000"/>
                </a:solidFill>
                <a:latin typeface="Agrandir Medium"/>
              </a:rPr>
              <a:t>  Give thanks for specific blessings and praise God for His goodness</a:t>
            </a:r>
          </a:p>
          <a:p>
            <a:pPr>
              <a:lnSpc>
                <a:spcPts val="2197"/>
              </a:lnSpc>
            </a:pPr>
            <a:r>
              <a:rPr lang="en-US" sz="1569">
                <a:solidFill>
                  <a:srgbClr val="000000"/>
                </a:solidFill>
                <a:latin typeface="Agrandir Medium Bold"/>
              </a:rPr>
              <a:t>Confession</a:t>
            </a:r>
            <a:r>
              <a:rPr lang="en-US" sz="1569">
                <a:solidFill>
                  <a:srgbClr val="000000"/>
                </a:solidFill>
                <a:latin typeface="Agrandir Medium"/>
              </a:rPr>
              <a:t>  Confess your wrongs and ask God for forgiveness</a:t>
            </a:r>
          </a:p>
          <a:p>
            <a:pPr>
              <a:lnSpc>
                <a:spcPts val="2197"/>
              </a:lnSpc>
            </a:pPr>
            <a:r>
              <a:rPr lang="en-US" sz="1569">
                <a:solidFill>
                  <a:srgbClr val="000000"/>
                </a:solidFill>
                <a:latin typeface="Agrandir Medium Bold"/>
              </a:rPr>
              <a:t>Guidance</a:t>
            </a:r>
            <a:r>
              <a:rPr lang="en-US" sz="1569">
                <a:solidFill>
                  <a:srgbClr val="000000"/>
                </a:solidFill>
                <a:latin typeface="Agrandir Medium"/>
              </a:rPr>
              <a:t>  Ask God for wisdom to make right choices</a:t>
            </a:r>
          </a:p>
          <a:p>
            <a:pPr>
              <a:lnSpc>
                <a:spcPts val="2197"/>
              </a:lnSpc>
            </a:pPr>
            <a:r>
              <a:rPr lang="en-US" sz="1569">
                <a:solidFill>
                  <a:srgbClr val="000000"/>
                </a:solidFill>
                <a:latin typeface="Agrandir Medium Bold"/>
              </a:rPr>
              <a:t>Church</a:t>
            </a:r>
            <a:r>
              <a:rPr lang="en-US" sz="1569">
                <a:solidFill>
                  <a:srgbClr val="000000"/>
                </a:solidFill>
                <a:latin typeface="Agrandir Medium"/>
              </a:rPr>
              <a:t>    Pray for the world church and our country</a:t>
            </a:r>
          </a:p>
          <a:p>
            <a:pPr>
              <a:lnSpc>
                <a:spcPts val="2197"/>
              </a:lnSpc>
            </a:pPr>
            <a:r>
              <a:rPr lang="en-US" sz="1569">
                <a:solidFill>
                  <a:srgbClr val="000000"/>
                </a:solidFill>
                <a:latin typeface="Agrandir Medium Bold"/>
              </a:rPr>
              <a:t>Requests</a:t>
            </a:r>
            <a:r>
              <a:rPr lang="en-US" sz="1569">
                <a:solidFill>
                  <a:srgbClr val="000000"/>
                </a:solidFill>
                <a:latin typeface="Agrandir Medium"/>
              </a:rPr>
              <a:t>  Pray for the needs of church members, family and neighbors</a:t>
            </a:r>
          </a:p>
        </p:txBody>
      </p:sp>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1739" y="1393724"/>
            <a:ext cx="300164" cy="440458"/>
          </a:xfrm>
          <a:prstGeom prst="rect">
            <a:avLst/>
          </a:prstGeom>
        </p:spPr>
      </p:pic>
      <p:pic>
        <p:nvPicPr>
          <p:cNvPr id="14" name="Picture 14"/>
          <p:cNvPicPr>
            <a:picLocks noChangeAspect="1"/>
          </p:cNvPicPr>
          <p:nvPr/>
        </p:nvPicPr>
        <p:blipFill>
          <a:blip r:embed="rId10"/>
          <a:srcRect/>
          <a:stretch>
            <a:fillRect/>
          </a:stretch>
        </p:blipFill>
        <p:spPr>
          <a:xfrm>
            <a:off x="477674" y="6680620"/>
            <a:ext cx="2351999" cy="65288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1F1E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179056" y="6649873"/>
            <a:ext cx="2351999" cy="652885"/>
          </a:xfrm>
          <a:prstGeom prst="rect">
            <a:avLst/>
          </a:prstGeom>
        </p:spPr>
      </p:pic>
      <p:sp>
        <p:nvSpPr>
          <p:cNvPr id="3" name="TextBox 3"/>
          <p:cNvSpPr txBox="1"/>
          <p:nvPr/>
        </p:nvSpPr>
        <p:spPr>
          <a:xfrm>
            <a:off x="2457733"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4" name="AutoShape 4"/>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98988" y="5779533"/>
            <a:ext cx="1155523" cy="1227648"/>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69614" y="214617"/>
            <a:ext cx="870967" cy="925330"/>
          </a:xfrm>
          <a:prstGeom prst="rect">
            <a:avLst/>
          </a:prstGeom>
        </p:spPr>
      </p:pic>
      <p:pic>
        <p:nvPicPr>
          <p:cNvPr id="7" name="Picture 7"/>
          <p:cNvPicPr>
            <a:picLocks noChangeAspect="1"/>
          </p:cNvPicPr>
          <p:nvPr/>
        </p:nvPicPr>
        <p:blipFill>
          <a:blip r:embed="rId5"/>
          <a:srcRect/>
          <a:stretch>
            <a:fillRect/>
          </a:stretch>
        </p:blipFill>
        <p:spPr>
          <a:xfrm>
            <a:off x="464166" y="3131902"/>
            <a:ext cx="2921698" cy="4360743"/>
          </a:xfrm>
          <a:prstGeom prst="rect">
            <a:avLst/>
          </a:prstGeom>
        </p:spPr>
      </p:pic>
      <p:sp>
        <p:nvSpPr>
          <p:cNvPr id="8" name="TextBox 8"/>
          <p:cNvSpPr txBox="1"/>
          <p:nvPr/>
        </p:nvSpPr>
        <p:spPr>
          <a:xfrm>
            <a:off x="4296738" y="2361751"/>
            <a:ext cx="3783687" cy="565329"/>
          </a:xfrm>
          <a:prstGeom prst="rect">
            <a:avLst/>
          </a:prstGeom>
        </p:spPr>
        <p:txBody>
          <a:bodyPr lIns="0" tIns="0" rIns="0" bIns="0" rtlCol="0" anchor="t">
            <a:spAutoFit/>
          </a:bodyPr>
          <a:lstStyle/>
          <a:p>
            <a:pPr algn="ctr">
              <a:lnSpc>
                <a:spcPts val="4015"/>
              </a:lnSpc>
            </a:pPr>
            <a:r>
              <a:rPr lang="en-US" sz="2867">
                <a:solidFill>
                  <a:srgbClr val="000000"/>
                </a:solidFill>
                <a:latin typeface="Agrandir Medium"/>
              </a:rPr>
              <a:t>Jesus, The Early Riser</a:t>
            </a:r>
          </a:p>
        </p:txBody>
      </p:sp>
      <p:sp>
        <p:nvSpPr>
          <p:cNvPr id="9" name="TextBox 9"/>
          <p:cNvSpPr txBox="1"/>
          <p:nvPr/>
        </p:nvSpPr>
        <p:spPr>
          <a:xfrm>
            <a:off x="4119052" y="3178087"/>
            <a:ext cx="4274825" cy="2585445"/>
          </a:xfrm>
          <a:prstGeom prst="rect">
            <a:avLst/>
          </a:prstGeom>
        </p:spPr>
        <p:txBody>
          <a:bodyPr lIns="0" tIns="0" rIns="0" bIns="0" rtlCol="0" anchor="t">
            <a:spAutoFit/>
          </a:bodyPr>
          <a:lstStyle/>
          <a:p>
            <a:pPr algn="ctr">
              <a:lnSpc>
                <a:spcPts val="2920"/>
              </a:lnSpc>
            </a:pPr>
            <a:r>
              <a:rPr lang="en-US" sz="2085">
                <a:solidFill>
                  <a:srgbClr val="030303"/>
                </a:solidFill>
                <a:latin typeface="Agrandir Black Bold"/>
              </a:rPr>
              <a:t>“But the hour is coming, and now is, when the true worshipers will worship the Father in spirit and truth; </a:t>
            </a:r>
          </a:p>
          <a:p>
            <a:pPr algn="ctr">
              <a:lnSpc>
                <a:spcPts val="2920"/>
              </a:lnSpc>
            </a:pPr>
            <a:r>
              <a:rPr lang="en-US" sz="2085">
                <a:solidFill>
                  <a:srgbClr val="030303"/>
                </a:solidFill>
                <a:latin typeface="Agrandir Black Bold"/>
              </a:rPr>
              <a:t>for the Father is seeking such to worship Him” </a:t>
            </a:r>
          </a:p>
          <a:p>
            <a:pPr algn="ctr">
              <a:lnSpc>
                <a:spcPts val="2920"/>
              </a:lnSpc>
              <a:spcBef>
                <a:spcPct val="0"/>
              </a:spcBef>
            </a:pPr>
            <a:r>
              <a:rPr lang="en-US" sz="2085">
                <a:solidFill>
                  <a:srgbClr val="030303"/>
                </a:solidFill>
                <a:latin typeface="Agrandir Black Bold"/>
              </a:rPr>
              <a:t>John 4:23 (NIV)</a:t>
            </a:r>
          </a:p>
        </p:txBody>
      </p:sp>
      <p:sp>
        <p:nvSpPr>
          <p:cNvPr id="10" name="TextBox 10"/>
          <p:cNvSpPr txBox="1"/>
          <p:nvPr/>
        </p:nvSpPr>
        <p:spPr>
          <a:xfrm>
            <a:off x="5054512" y="1262667"/>
            <a:ext cx="1978759" cy="979107"/>
          </a:xfrm>
          <a:prstGeom prst="rect">
            <a:avLst/>
          </a:prstGeom>
        </p:spPr>
        <p:txBody>
          <a:bodyPr lIns="0" tIns="0" rIns="0" bIns="0" rtlCol="0" anchor="t">
            <a:spAutoFit/>
          </a:bodyPr>
          <a:lstStyle/>
          <a:p>
            <a:pPr algn="ctr">
              <a:lnSpc>
                <a:spcPts val="6933"/>
              </a:lnSpc>
            </a:pPr>
            <a:r>
              <a:rPr lang="en-US" sz="4952">
                <a:solidFill>
                  <a:srgbClr val="004AAD"/>
                </a:solidFill>
                <a:latin typeface="Agrandir Black"/>
              </a:rPr>
              <a:t> Day 5</a:t>
            </a:r>
          </a:p>
        </p:txBody>
      </p:sp>
      <p:sp>
        <p:nvSpPr>
          <p:cNvPr id="11" name="TextBox 11"/>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12" name="TextBox 12"/>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sp>
        <p:nvSpPr>
          <p:cNvPr id="13" name="TextBox 13"/>
          <p:cNvSpPr txBox="1"/>
          <p:nvPr/>
        </p:nvSpPr>
        <p:spPr>
          <a:xfrm>
            <a:off x="385038" y="1761745"/>
            <a:ext cx="3434823" cy="1165334"/>
          </a:xfrm>
          <a:prstGeom prst="rect">
            <a:avLst/>
          </a:prstGeom>
        </p:spPr>
        <p:txBody>
          <a:bodyPr lIns="0" tIns="0" rIns="0" bIns="0" rtlCol="0" anchor="t">
            <a:spAutoFit/>
          </a:bodyPr>
          <a:lstStyle/>
          <a:p>
            <a:pPr algn="ctr">
              <a:lnSpc>
                <a:spcPts val="2968"/>
              </a:lnSpc>
            </a:pPr>
            <a:r>
              <a:rPr lang="en-US" sz="2120">
                <a:solidFill>
                  <a:srgbClr val="004AAD"/>
                </a:solidFill>
                <a:latin typeface="Agrandir Medium Bold"/>
              </a:rPr>
              <a:t>Key Focus:</a:t>
            </a:r>
          </a:p>
          <a:p>
            <a:pPr algn="ctr">
              <a:lnSpc>
                <a:spcPts val="2968"/>
              </a:lnSpc>
            </a:pPr>
            <a:r>
              <a:rPr lang="en-US" sz="2120">
                <a:solidFill>
                  <a:srgbClr val="004AAD"/>
                </a:solidFill>
                <a:latin typeface="Agrandir Medium Bold"/>
              </a:rPr>
              <a:t>God wants us to put Him first each day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1F1E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94485" y="6645016"/>
            <a:ext cx="2351999" cy="652885"/>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55318" y="1107758"/>
            <a:ext cx="566664" cy="533574"/>
          </a:xfrm>
          <a:prstGeom prst="rect">
            <a:avLst/>
          </a:prstGeom>
        </p:spPr>
      </p:pic>
      <p:sp>
        <p:nvSpPr>
          <p:cNvPr id="4" name="TextBox 4"/>
          <p:cNvSpPr txBox="1"/>
          <p:nvPr/>
        </p:nvSpPr>
        <p:spPr>
          <a:xfrm>
            <a:off x="2446460"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5" name="AutoShape 5"/>
          <p:cNvSpPr/>
          <p:nvPr/>
        </p:nvSpPr>
        <p:spPr>
          <a:xfrm>
            <a:off x="2430647" y="792534"/>
            <a:ext cx="2980944" cy="0"/>
          </a:xfrm>
          <a:prstGeom prst="line">
            <a:avLst/>
          </a:prstGeom>
          <a:ln w="38100" cap="flat">
            <a:solidFill>
              <a:srgbClr val="000000"/>
            </a:solidFill>
            <a:prstDash val="solid"/>
            <a:headEnd type="none" w="sm" len="sm"/>
            <a:tailEnd type="arrow" w="med" len="sm"/>
          </a:ln>
        </p:spPr>
      </p:sp>
      <p:sp>
        <p:nvSpPr>
          <p:cNvPr id="6" name="TextBox 6"/>
          <p:cNvSpPr txBox="1"/>
          <p:nvPr/>
        </p:nvSpPr>
        <p:spPr>
          <a:xfrm>
            <a:off x="2213139" y="1725065"/>
            <a:ext cx="6318862" cy="2798572"/>
          </a:xfrm>
          <a:prstGeom prst="rect">
            <a:avLst/>
          </a:prstGeom>
        </p:spPr>
        <p:txBody>
          <a:bodyPr lIns="0" tIns="0" rIns="0" bIns="0" rtlCol="0" anchor="t">
            <a:spAutoFit/>
          </a:bodyPr>
          <a:lstStyle/>
          <a:p>
            <a:pPr algn="r">
              <a:lnSpc>
                <a:spcPts val="2197"/>
              </a:lnSpc>
              <a:spcBef>
                <a:spcPct val="0"/>
              </a:spcBef>
            </a:pPr>
            <a:r>
              <a:rPr lang="en-US" sz="1569">
                <a:solidFill>
                  <a:srgbClr val="000000"/>
                </a:solidFill>
                <a:latin typeface="Agrandir Medium"/>
              </a:rPr>
              <a:t>When Jesus was on this earth, He woke up early in the morning before the sun rise. He would go to a quiet and secluded place to talk and to listen to His heavenly father. One day, after a full day of working and ministering to people, His disciples could not find Him. They searched for Him everywhere and when they finally found Him, they asked him where He was all that time. He reminded them that He came to earth to preach the gospel and bring salvation to people. He prayed for guidance, power and courage from His heavenly Father to carry out His mission each day.</a:t>
            </a:r>
          </a:p>
        </p:txBody>
      </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5018" y="1947976"/>
            <a:ext cx="1952577" cy="1898881"/>
          </a:xfrm>
          <a:prstGeom prst="rect">
            <a:avLst/>
          </a:prstGeom>
        </p:spPr>
      </p:pic>
      <p:sp>
        <p:nvSpPr>
          <p:cNvPr id="8" name="TextBox 8"/>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9" name="TextBox 9"/>
          <p:cNvSpPr txBox="1"/>
          <p:nvPr/>
        </p:nvSpPr>
        <p:spPr>
          <a:xfrm>
            <a:off x="4859261" y="1176425"/>
            <a:ext cx="1660327" cy="405765"/>
          </a:xfrm>
          <a:prstGeom prst="rect">
            <a:avLst/>
          </a:prstGeom>
        </p:spPr>
        <p:txBody>
          <a:bodyPr lIns="0" tIns="0" rIns="0" bIns="0" rtlCol="0" anchor="t">
            <a:spAutoFit/>
          </a:bodyPr>
          <a:lstStyle/>
          <a:p>
            <a:pPr algn="ctr">
              <a:lnSpc>
                <a:spcPts val="3360"/>
              </a:lnSpc>
            </a:pPr>
            <a:r>
              <a:rPr lang="en-US" sz="2400">
                <a:solidFill>
                  <a:srgbClr val="000000"/>
                </a:solidFill>
                <a:latin typeface="Better Saturday"/>
              </a:rPr>
              <a:t>Key Thought</a:t>
            </a:r>
          </a:p>
        </p:txBody>
      </p:sp>
      <p:sp>
        <p:nvSpPr>
          <p:cNvPr id="10" name="TextBox 10"/>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5416" y="5274693"/>
            <a:ext cx="1155523" cy="1227648"/>
          </a:xfrm>
          <a:prstGeom prst="rect">
            <a:avLst/>
          </a:prstGeom>
        </p:spPr>
      </p:pic>
      <p:sp>
        <p:nvSpPr>
          <p:cNvPr id="12" name="TextBox 12"/>
          <p:cNvSpPr txBox="1"/>
          <p:nvPr/>
        </p:nvSpPr>
        <p:spPr>
          <a:xfrm>
            <a:off x="1613146" y="5112627"/>
            <a:ext cx="6918855" cy="1693672"/>
          </a:xfrm>
          <a:prstGeom prst="rect">
            <a:avLst/>
          </a:prstGeom>
        </p:spPr>
        <p:txBody>
          <a:bodyPr lIns="0" tIns="0" rIns="0" bIns="0" rtlCol="0" anchor="t">
            <a:spAutoFit/>
          </a:bodyPr>
          <a:lstStyle/>
          <a:p>
            <a:pPr algn="r">
              <a:lnSpc>
                <a:spcPts val="2197"/>
              </a:lnSpc>
            </a:pPr>
            <a:r>
              <a:rPr lang="en-US" sz="1569">
                <a:solidFill>
                  <a:srgbClr val="000000"/>
                </a:solidFill>
                <a:latin typeface="Agrandir Medium"/>
              </a:rPr>
              <a:t>Dear God, our heavenly Father,  forgive me for neglecting to spend time with You. Thank you for your patience. It is a privilege and honor for me to begin each day with you. Help me follow Jesus’ example of quiet time with You so that I can listen to Your direction. Please guide and lead me so that I will always be in line with Your purpose for me.</a:t>
            </a:r>
          </a:p>
          <a:p>
            <a:pPr algn="r">
              <a:lnSpc>
                <a:spcPts val="2197"/>
              </a:lnSpc>
              <a:spcBef>
                <a:spcPct val="0"/>
              </a:spcBef>
            </a:pPr>
            <a:r>
              <a:rPr lang="en-US" sz="1569">
                <a:solidFill>
                  <a:srgbClr val="000000"/>
                </a:solidFill>
                <a:latin typeface="Agrandir Medium"/>
              </a:rPr>
              <a:t> In Jesus Name, Amen</a:t>
            </a:r>
          </a:p>
        </p:txBody>
      </p:sp>
      <p:sp>
        <p:nvSpPr>
          <p:cNvPr id="13" name="TextBox 13"/>
          <p:cNvSpPr txBox="1"/>
          <p:nvPr/>
        </p:nvSpPr>
        <p:spPr>
          <a:xfrm>
            <a:off x="1999343" y="4610333"/>
            <a:ext cx="1374874" cy="405765"/>
          </a:xfrm>
          <a:prstGeom prst="rect">
            <a:avLst/>
          </a:prstGeom>
        </p:spPr>
        <p:txBody>
          <a:bodyPr lIns="0" tIns="0" rIns="0" bIns="0" rtlCol="0" anchor="t">
            <a:spAutoFit/>
          </a:bodyPr>
          <a:lstStyle/>
          <a:p>
            <a:pPr algn="ctr">
              <a:lnSpc>
                <a:spcPts val="3360"/>
              </a:lnSpc>
            </a:pPr>
            <a:r>
              <a:rPr lang="en-US" sz="2400">
                <a:solidFill>
                  <a:srgbClr val="000000"/>
                </a:solidFill>
                <a:latin typeface="Better Saturday"/>
              </a:rPr>
              <a:t>Prayer Time</a:t>
            </a:r>
          </a:p>
        </p:txBody>
      </p:sp>
      <p:sp>
        <p:nvSpPr>
          <p:cNvPr id="14" name="TextBox 14"/>
          <p:cNvSpPr txBox="1"/>
          <p:nvPr/>
        </p:nvSpPr>
        <p:spPr>
          <a:xfrm>
            <a:off x="3613125" y="4553183"/>
            <a:ext cx="4491973" cy="422909"/>
          </a:xfrm>
          <a:prstGeom prst="rect">
            <a:avLst/>
          </a:prstGeom>
        </p:spPr>
        <p:txBody>
          <a:bodyPr lIns="0" tIns="0" rIns="0" bIns="0" rtlCol="0" anchor="t">
            <a:spAutoFit/>
          </a:bodyPr>
          <a:lstStyle/>
          <a:p>
            <a:pPr algn="ctr">
              <a:lnSpc>
                <a:spcPts val="2940"/>
              </a:lnSpc>
            </a:pPr>
            <a:r>
              <a:rPr lang="en-US" sz="2100">
                <a:solidFill>
                  <a:srgbClr val="000000"/>
                </a:solidFill>
                <a:latin typeface="Agrandir Medium Italics"/>
              </a:rPr>
              <a:t>Early Will I Seek Thee</a:t>
            </a:r>
          </a:p>
        </p:txBody>
      </p:sp>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69614" y="214617"/>
            <a:ext cx="870967" cy="925330"/>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92357" y="4575639"/>
            <a:ext cx="300164" cy="44045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1F1E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16338" y="6621298"/>
            <a:ext cx="2351999" cy="652885"/>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2834" y="1393839"/>
            <a:ext cx="300164" cy="440458"/>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93991" y="3364924"/>
            <a:ext cx="538834" cy="620241"/>
          </a:xfrm>
          <a:prstGeom prst="rect">
            <a:avLst/>
          </a:prstGeom>
        </p:spPr>
      </p:pic>
      <p:sp>
        <p:nvSpPr>
          <p:cNvPr id="5" name="TextBox 5"/>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6" name="TextBox 6"/>
          <p:cNvSpPr txBox="1"/>
          <p:nvPr/>
        </p:nvSpPr>
        <p:spPr>
          <a:xfrm>
            <a:off x="1267913" y="1428533"/>
            <a:ext cx="2325469" cy="405765"/>
          </a:xfrm>
          <a:prstGeom prst="rect">
            <a:avLst/>
          </a:prstGeom>
        </p:spPr>
        <p:txBody>
          <a:bodyPr lIns="0" tIns="0" rIns="0" bIns="0" rtlCol="0" anchor="t">
            <a:spAutoFit/>
          </a:bodyPr>
          <a:lstStyle/>
          <a:p>
            <a:pPr algn="ctr">
              <a:lnSpc>
                <a:spcPts val="3360"/>
              </a:lnSpc>
            </a:pPr>
            <a:r>
              <a:rPr lang="en-US" sz="2400">
                <a:solidFill>
                  <a:srgbClr val="000000"/>
                </a:solidFill>
                <a:latin typeface="Better Saturday"/>
              </a:rPr>
              <a:t>Prayer Suggestion</a:t>
            </a:r>
          </a:p>
        </p:txBody>
      </p:sp>
      <p:sp>
        <p:nvSpPr>
          <p:cNvPr id="7" name="TextBox 7"/>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sp>
        <p:nvSpPr>
          <p:cNvPr id="8" name="TextBox 8"/>
          <p:cNvSpPr txBox="1"/>
          <p:nvPr/>
        </p:nvSpPr>
        <p:spPr>
          <a:xfrm>
            <a:off x="5836782" y="3477800"/>
            <a:ext cx="2847301" cy="824865"/>
          </a:xfrm>
          <a:prstGeom prst="rect">
            <a:avLst/>
          </a:prstGeom>
        </p:spPr>
        <p:txBody>
          <a:bodyPr lIns="0" tIns="0" rIns="0" bIns="0" rtlCol="0" anchor="t">
            <a:spAutoFit/>
          </a:bodyPr>
          <a:lstStyle/>
          <a:p>
            <a:pPr algn="ctr">
              <a:lnSpc>
                <a:spcPts val="3360"/>
              </a:lnSpc>
            </a:pPr>
            <a:r>
              <a:rPr lang="en-US" sz="2400">
                <a:solidFill>
                  <a:srgbClr val="000000"/>
                </a:solidFill>
                <a:latin typeface="Better Saturday"/>
              </a:rPr>
              <a:t>Sing Praise</a:t>
            </a:r>
          </a:p>
          <a:p>
            <a:pPr algn="ctr">
              <a:lnSpc>
                <a:spcPts val="3360"/>
              </a:lnSpc>
            </a:pPr>
            <a:endParaRPr lang="en-US" sz="2400">
              <a:solidFill>
                <a:srgbClr val="000000"/>
              </a:solidFill>
              <a:latin typeface="Better Saturday"/>
            </a:endParaRPr>
          </a:p>
        </p:txBody>
      </p:sp>
      <p:sp>
        <p:nvSpPr>
          <p:cNvPr id="9" name="TextBox 9"/>
          <p:cNvSpPr txBox="1"/>
          <p:nvPr/>
        </p:nvSpPr>
        <p:spPr>
          <a:xfrm>
            <a:off x="4911574" y="4136087"/>
            <a:ext cx="3657913" cy="1969897"/>
          </a:xfrm>
          <a:prstGeom prst="rect">
            <a:avLst/>
          </a:prstGeom>
        </p:spPr>
        <p:txBody>
          <a:bodyPr lIns="0" tIns="0" rIns="0" bIns="0" rtlCol="0" anchor="t">
            <a:spAutoFit/>
          </a:bodyPr>
          <a:lstStyle/>
          <a:p>
            <a:pPr algn="ctr">
              <a:lnSpc>
                <a:spcPts val="2197"/>
              </a:lnSpc>
            </a:pPr>
            <a:r>
              <a:rPr lang="en-US" sz="1569">
                <a:solidFill>
                  <a:srgbClr val="000000"/>
                </a:solidFill>
                <a:latin typeface="Agrandir Medium"/>
              </a:rPr>
              <a:t>SDAH #539 I will Early seek the Savior</a:t>
            </a:r>
          </a:p>
          <a:p>
            <a:pPr algn="ctr">
              <a:lnSpc>
                <a:spcPts val="2197"/>
              </a:lnSpc>
            </a:pPr>
            <a:r>
              <a:rPr lang="en-US" sz="1569">
                <a:solidFill>
                  <a:srgbClr val="000000"/>
                </a:solidFill>
                <a:latin typeface="Agrandir Medium"/>
              </a:rPr>
              <a:t>SDAH#305 Give Me Jesus</a:t>
            </a:r>
          </a:p>
          <a:p>
            <a:pPr algn="ctr">
              <a:lnSpc>
                <a:spcPts val="2197"/>
              </a:lnSpc>
            </a:pPr>
            <a:r>
              <a:rPr lang="en-US" sz="1569">
                <a:solidFill>
                  <a:srgbClr val="000000"/>
                </a:solidFill>
                <a:latin typeface="Agrandir Medium"/>
              </a:rPr>
              <a:t>Give Me Oil in My Lamp</a:t>
            </a:r>
          </a:p>
          <a:p>
            <a:pPr algn="ctr">
              <a:lnSpc>
                <a:spcPts val="2197"/>
              </a:lnSpc>
            </a:pPr>
            <a:r>
              <a:rPr lang="en-US" sz="1569">
                <a:solidFill>
                  <a:srgbClr val="000000"/>
                </a:solidFill>
                <a:latin typeface="Agrandir Medium"/>
              </a:rPr>
              <a:t>He’s Able</a:t>
            </a:r>
          </a:p>
          <a:p>
            <a:pPr algn="ctr">
              <a:lnSpc>
                <a:spcPts val="2197"/>
              </a:lnSpc>
            </a:pPr>
            <a:r>
              <a:rPr lang="en-US" sz="1569">
                <a:solidFill>
                  <a:srgbClr val="000000"/>
                </a:solidFill>
                <a:latin typeface="Agrandir Medium"/>
              </a:rPr>
              <a:t>Into My Heart</a:t>
            </a:r>
          </a:p>
          <a:p>
            <a:pPr algn="ctr">
              <a:lnSpc>
                <a:spcPts val="2197"/>
              </a:lnSpc>
            </a:pPr>
            <a:r>
              <a:rPr lang="en-US" sz="1569">
                <a:solidFill>
                  <a:srgbClr val="000000"/>
                </a:solidFill>
                <a:latin typeface="Agrandir Medium"/>
              </a:rPr>
              <a:t>Thy Word is a Lamp Unto My Feet</a:t>
            </a:r>
          </a:p>
        </p:txBody>
      </p:sp>
      <p:sp>
        <p:nvSpPr>
          <p:cNvPr id="10" name="TextBox 10"/>
          <p:cNvSpPr txBox="1"/>
          <p:nvPr/>
        </p:nvSpPr>
        <p:spPr>
          <a:xfrm>
            <a:off x="477674" y="2143679"/>
            <a:ext cx="4433901" cy="2798572"/>
          </a:xfrm>
          <a:prstGeom prst="rect">
            <a:avLst/>
          </a:prstGeom>
        </p:spPr>
        <p:txBody>
          <a:bodyPr lIns="0" tIns="0" rIns="0" bIns="0" rtlCol="0" anchor="t">
            <a:spAutoFit/>
          </a:bodyPr>
          <a:lstStyle/>
          <a:p>
            <a:pPr>
              <a:lnSpc>
                <a:spcPts val="2197"/>
              </a:lnSpc>
            </a:pPr>
            <a:r>
              <a:rPr lang="en-US" sz="1569">
                <a:solidFill>
                  <a:srgbClr val="000000"/>
                </a:solidFill>
                <a:latin typeface="Agrandir Medium Bold"/>
              </a:rPr>
              <a:t>Praise &amp; Thanks</a:t>
            </a:r>
            <a:r>
              <a:rPr lang="en-US" sz="1569">
                <a:solidFill>
                  <a:srgbClr val="000000"/>
                </a:solidFill>
                <a:latin typeface="Agrandir Medium"/>
              </a:rPr>
              <a:t>  Give thanks for specific blessings and praise God for His goodness</a:t>
            </a:r>
          </a:p>
          <a:p>
            <a:pPr>
              <a:lnSpc>
                <a:spcPts val="2197"/>
              </a:lnSpc>
            </a:pPr>
            <a:r>
              <a:rPr lang="en-US" sz="1569">
                <a:solidFill>
                  <a:srgbClr val="000000"/>
                </a:solidFill>
                <a:latin typeface="Agrandir Medium Bold"/>
              </a:rPr>
              <a:t>Confession</a:t>
            </a:r>
            <a:r>
              <a:rPr lang="en-US" sz="1569">
                <a:solidFill>
                  <a:srgbClr val="000000"/>
                </a:solidFill>
                <a:latin typeface="Agrandir Medium"/>
              </a:rPr>
              <a:t>  Confess your wrongs and ask God for forgiveness</a:t>
            </a:r>
          </a:p>
          <a:p>
            <a:pPr>
              <a:lnSpc>
                <a:spcPts val="2197"/>
              </a:lnSpc>
            </a:pPr>
            <a:r>
              <a:rPr lang="en-US" sz="1569">
                <a:solidFill>
                  <a:srgbClr val="000000"/>
                </a:solidFill>
                <a:latin typeface="Agrandir Medium Bold"/>
              </a:rPr>
              <a:t>Guidance</a:t>
            </a:r>
            <a:r>
              <a:rPr lang="en-US" sz="1569">
                <a:solidFill>
                  <a:srgbClr val="000000"/>
                </a:solidFill>
                <a:latin typeface="Agrandir Medium"/>
              </a:rPr>
              <a:t>  Ask God for wisdom to make right choices</a:t>
            </a:r>
          </a:p>
          <a:p>
            <a:pPr>
              <a:lnSpc>
                <a:spcPts val="2197"/>
              </a:lnSpc>
            </a:pPr>
            <a:r>
              <a:rPr lang="en-US" sz="1569">
                <a:solidFill>
                  <a:srgbClr val="000000"/>
                </a:solidFill>
                <a:latin typeface="Agrandir Medium Bold"/>
              </a:rPr>
              <a:t>Church</a:t>
            </a:r>
            <a:r>
              <a:rPr lang="en-US" sz="1569">
                <a:solidFill>
                  <a:srgbClr val="000000"/>
                </a:solidFill>
                <a:latin typeface="Agrandir Medium"/>
              </a:rPr>
              <a:t>    Pray for the world church and our country</a:t>
            </a:r>
          </a:p>
          <a:p>
            <a:pPr>
              <a:lnSpc>
                <a:spcPts val="2197"/>
              </a:lnSpc>
            </a:pPr>
            <a:r>
              <a:rPr lang="en-US" sz="1569">
                <a:solidFill>
                  <a:srgbClr val="000000"/>
                </a:solidFill>
                <a:latin typeface="Agrandir Medium Bold"/>
              </a:rPr>
              <a:t>Requests</a:t>
            </a:r>
            <a:r>
              <a:rPr lang="en-US" sz="1569">
                <a:solidFill>
                  <a:srgbClr val="000000"/>
                </a:solidFill>
                <a:latin typeface="Agrandir Medium"/>
              </a:rPr>
              <a:t>  Pray for the needs of church members, family and neighbors</a:t>
            </a:r>
          </a:p>
        </p:txBody>
      </p:sp>
      <p:sp>
        <p:nvSpPr>
          <p:cNvPr id="11" name="TextBox 11"/>
          <p:cNvSpPr txBox="1"/>
          <p:nvPr/>
        </p:nvSpPr>
        <p:spPr>
          <a:xfrm>
            <a:off x="2439737"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12" name="AutoShape 12"/>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76250" y="5492161"/>
            <a:ext cx="1155523" cy="1227648"/>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69614" y="214617"/>
            <a:ext cx="870967" cy="92533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1D2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188581" y="6602248"/>
            <a:ext cx="2351999" cy="652885"/>
          </a:xfrm>
          <a:prstGeom prst="rect">
            <a:avLst/>
          </a:prstGeom>
        </p:spPr>
      </p:pic>
      <p:sp>
        <p:nvSpPr>
          <p:cNvPr id="3" name="TextBox 3"/>
          <p:cNvSpPr txBox="1"/>
          <p:nvPr/>
        </p:nvSpPr>
        <p:spPr>
          <a:xfrm>
            <a:off x="2457733"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4" name="AutoShape 4"/>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5" name="Picture 5"/>
          <p:cNvPicPr>
            <a:picLocks noChangeAspect="1"/>
          </p:cNvPicPr>
          <p:nvPr/>
        </p:nvPicPr>
        <p:blipFill>
          <a:blip r:embed="rId3"/>
          <a:srcRect/>
          <a:stretch>
            <a:fillRect/>
          </a:stretch>
        </p:blipFill>
        <p:spPr>
          <a:xfrm>
            <a:off x="-469353" y="3503699"/>
            <a:ext cx="5800001" cy="4002001"/>
          </a:xfrm>
          <a:prstGeom prst="rect">
            <a:avLst/>
          </a:prstGeom>
        </p:spPr>
      </p:pic>
      <p:sp>
        <p:nvSpPr>
          <p:cNvPr id="6" name="TextBox 6"/>
          <p:cNvSpPr txBox="1"/>
          <p:nvPr/>
        </p:nvSpPr>
        <p:spPr>
          <a:xfrm>
            <a:off x="3413029" y="2969688"/>
            <a:ext cx="5068907" cy="565329"/>
          </a:xfrm>
          <a:prstGeom prst="rect">
            <a:avLst/>
          </a:prstGeom>
        </p:spPr>
        <p:txBody>
          <a:bodyPr lIns="0" tIns="0" rIns="0" bIns="0" rtlCol="0" anchor="t">
            <a:spAutoFit/>
          </a:bodyPr>
          <a:lstStyle/>
          <a:p>
            <a:pPr algn="ctr">
              <a:lnSpc>
                <a:spcPts val="4015"/>
              </a:lnSpc>
            </a:pPr>
            <a:r>
              <a:rPr lang="en-US" sz="2867">
                <a:solidFill>
                  <a:srgbClr val="000000"/>
                </a:solidFill>
                <a:latin typeface="Agrandir Medium"/>
              </a:rPr>
              <a:t>The All-Night Prayer Warrior</a:t>
            </a:r>
          </a:p>
        </p:txBody>
      </p:sp>
      <p:sp>
        <p:nvSpPr>
          <p:cNvPr id="7" name="TextBox 7"/>
          <p:cNvSpPr txBox="1"/>
          <p:nvPr/>
        </p:nvSpPr>
        <p:spPr>
          <a:xfrm>
            <a:off x="3751616" y="3706467"/>
            <a:ext cx="4873931" cy="2001318"/>
          </a:xfrm>
          <a:prstGeom prst="rect">
            <a:avLst/>
          </a:prstGeom>
        </p:spPr>
        <p:txBody>
          <a:bodyPr lIns="0" tIns="0" rIns="0" bIns="0" rtlCol="0" anchor="t">
            <a:spAutoFit/>
          </a:bodyPr>
          <a:lstStyle/>
          <a:p>
            <a:pPr algn="ctr">
              <a:lnSpc>
                <a:spcPts val="3091"/>
              </a:lnSpc>
            </a:pPr>
            <a:r>
              <a:rPr lang="en-US" sz="2207">
                <a:solidFill>
                  <a:srgbClr val="083672"/>
                </a:solidFill>
                <a:latin typeface="Agrandir Black Bold"/>
              </a:rPr>
              <a:t>“Now it came to pass in those days that He went out to the mountain to pray, and continued all night in prayer to God” </a:t>
            </a:r>
          </a:p>
          <a:p>
            <a:pPr algn="ctr">
              <a:lnSpc>
                <a:spcPts val="3091"/>
              </a:lnSpc>
              <a:spcBef>
                <a:spcPct val="0"/>
              </a:spcBef>
            </a:pPr>
            <a:r>
              <a:rPr lang="en-US" sz="2207">
                <a:solidFill>
                  <a:srgbClr val="083672"/>
                </a:solidFill>
                <a:latin typeface="Agrandir Black Bold"/>
              </a:rPr>
              <a:t>Luke 6:12 (NIV)</a:t>
            </a:r>
          </a:p>
        </p:txBody>
      </p:sp>
      <p:sp>
        <p:nvSpPr>
          <p:cNvPr id="8" name="TextBox 8"/>
          <p:cNvSpPr txBox="1"/>
          <p:nvPr/>
        </p:nvSpPr>
        <p:spPr>
          <a:xfrm>
            <a:off x="5207060" y="1619741"/>
            <a:ext cx="1963043" cy="979107"/>
          </a:xfrm>
          <a:prstGeom prst="rect">
            <a:avLst/>
          </a:prstGeom>
        </p:spPr>
        <p:txBody>
          <a:bodyPr lIns="0" tIns="0" rIns="0" bIns="0" rtlCol="0" anchor="t">
            <a:spAutoFit/>
          </a:bodyPr>
          <a:lstStyle/>
          <a:p>
            <a:pPr algn="ctr">
              <a:lnSpc>
                <a:spcPts val="6933"/>
              </a:lnSpc>
            </a:pPr>
            <a:r>
              <a:rPr lang="en-US" sz="4952">
                <a:solidFill>
                  <a:srgbClr val="083672"/>
                </a:solidFill>
                <a:latin typeface="Agrandir Black"/>
              </a:rPr>
              <a:t> Day 6</a:t>
            </a:r>
          </a:p>
        </p:txBody>
      </p:sp>
      <p:sp>
        <p:nvSpPr>
          <p:cNvPr id="9" name="TextBox 9"/>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10" name="TextBox 10"/>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sp>
        <p:nvSpPr>
          <p:cNvPr id="11" name="TextBox 11"/>
          <p:cNvSpPr txBox="1"/>
          <p:nvPr/>
        </p:nvSpPr>
        <p:spPr>
          <a:xfrm>
            <a:off x="440320" y="1433513"/>
            <a:ext cx="3754260" cy="1165334"/>
          </a:xfrm>
          <a:prstGeom prst="rect">
            <a:avLst/>
          </a:prstGeom>
        </p:spPr>
        <p:txBody>
          <a:bodyPr lIns="0" tIns="0" rIns="0" bIns="0" rtlCol="0" anchor="t">
            <a:spAutoFit/>
          </a:bodyPr>
          <a:lstStyle/>
          <a:p>
            <a:pPr algn="ctr">
              <a:lnSpc>
                <a:spcPts val="2968"/>
              </a:lnSpc>
            </a:pPr>
            <a:r>
              <a:rPr lang="en-US" sz="2120">
                <a:solidFill>
                  <a:srgbClr val="083672"/>
                </a:solidFill>
                <a:latin typeface="Agrandir Medium Bold"/>
              </a:rPr>
              <a:t>Key Focus:</a:t>
            </a:r>
          </a:p>
          <a:p>
            <a:pPr algn="ctr">
              <a:lnSpc>
                <a:spcPts val="2968"/>
              </a:lnSpc>
            </a:pPr>
            <a:r>
              <a:rPr lang="en-US" sz="2120">
                <a:solidFill>
                  <a:srgbClr val="083672"/>
                </a:solidFill>
                <a:latin typeface="Agrandir Medium Bold"/>
              </a:rPr>
              <a:t>God wants us to end the day with Him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1D2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02720" y="6631529"/>
            <a:ext cx="2351999" cy="652885"/>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670" y="1675416"/>
            <a:ext cx="556332" cy="523846"/>
          </a:xfrm>
          <a:prstGeom prst="rect">
            <a:avLst/>
          </a:prstGeom>
        </p:spPr>
      </p:pic>
      <p:sp>
        <p:nvSpPr>
          <p:cNvPr id="4" name="TextBox 4"/>
          <p:cNvSpPr txBox="1"/>
          <p:nvPr/>
        </p:nvSpPr>
        <p:spPr>
          <a:xfrm>
            <a:off x="2446460"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5" name="AutoShape 5"/>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96193" y="101496"/>
            <a:ext cx="613474" cy="1151573"/>
          </a:xfrm>
          <a:prstGeom prst="rect">
            <a:avLst/>
          </a:prstGeom>
        </p:spPr>
      </p:pic>
      <p:sp>
        <p:nvSpPr>
          <p:cNvPr id="7" name="TextBox 7"/>
          <p:cNvSpPr txBox="1"/>
          <p:nvPr/>
        </p:nvSpPr>
        <p:spPr>
          <a:xfrm>
            <a:off x="1222940" y="5055904"/>
            <a:ext cx="7200014" cy="1693926"/>
          </a:xfrm>
          <a:prstGeom prst="rect">
            <a:avLst/>
          </a:prstGeom>
        </p:spPr>
        <p:txBody>
          <a:bodyPr lIns="0" tIns="0" rIns="0" bIns="0" rtlCol="0" anchor="t">
            <a:spAutoFit/>
          </a:bodyPr>
          <a:lstStyle/>
          <a:p>
            <a:pPr algn="r">
              <a:lnSpc>
                <a:spcPts val="2184"/>
              </a:lnSpc>
              <a:spcBef>
                <a:spcPct val="0"/>
              </a:spcBef>
            </a:pPr>
            <a:r>
              <a:rPr lang="en-US" sz="1560">
                <a:solidFill>
                  <a:srgbClr val="000000"/>
                </a:solidFill>
                <a:latin typeface="Agrandir Medium"/>
              </a:rPr>
              <a:t>Dear God, our heavenly Father, teach us how to pray and make prayer time a priority. When the day ends, I just want to thank you for all that you’ve done for me. I could not have made it through the day without You. Thank you for Your protection and guidance. Help me to make right choices for I am nothing without You. I know You want the best for me, and  I can always depend on You.  In Jesus Name, Amen</a:t>
            </a:r>
          </a:p>
        </p:txBody>
      </p:sp>
      <p:sp>
        <p:nvSpPr>
          <p:cNvPr id="8" name="TextBox 8"/>
          <p:cNvSpPr txBox="1"/>
          <p:nvPr/>
        </p:nvSpPr>
        <p:spPr>
          <a:xfrm>
            <a:off x="3860093" y="4350451"/>
            <a:ext cx="4491973" cy="422909"/>
          </a:xfrm>
          <a:prstGeom prst="rect">
            <a:avLst/>
          </a:prstGeom>
        </p:spPr>
        <p:txBody>
          <a:bodyPr lIns="0" tIns="0" rIns="0" bIns="0" rtlCol="0" anchor="t">
            <a:spAutoFit/>
          </a:bodyPr>
          <a:lstStyle/>
          <a:p>
            <a:pPr algn="ctr">
              <a:lnSpc>
                <a:spcPts val="2940"/>
              </a:lnSpc>
            </a:pPr>
            <a:r>
              <a:rPr lang="en-US" sz="2100">
                <a:solidFill>
                  <a:srgbClr val="000000"/>
                </a:solidFill>
                <a:latin typeface="Agrandir Medium Italics"/>
              </a:rPr>
              <a:t>Ending the Day with God</a:t>
            </a:r>
          </a:p>
        </p:txBody>
      </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3265" y="4698907"/>
            <a:ext cx="613474" cy="1151573"/>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33265" y="2331758"/>
            <a:ext cx="2088352" cy="1837750"/>
          </a:xfrm>
          <a:prstGeom prst="rect">
            <a:avLst/>
          </a:prstGeom>
        </p:spPr>
      </p:pic>
      <p:sp>
        <p:nvSpPr>
          <p:cNvPr id="11" name="TextBox 11"/>
          <p:cNvSpPr txBox="1"/>
          <p:nvPr/>
        </p:nvSpPr>
        <p:spPr>
          <a:xfrm>
            <a:off x="2637725" y="1372273"/>
            <a:ext cx="5836493" cy="2522741"/>
          </a:xfrm>
          <a:prstGeom prst="rect">
            <a:avLst/>
          </a:prstGeom>
        </p:spPr>
        <p:txBody>
          <a:bodyPr lIns="0" tIns="0" rIns="0" bIns="0" rtlCol="0" anchor="t">
            <a:spAutoFit/>
          </a:bodyPr>
          <a:lstStyle/>
          <a:p>
            <a:pPr algn="r">
              <a:lnSpc>
                <a:spcPts val="2187"/>
              </a:lnSpc>
              <a:spcBef>
                <a:spcPct val="0"/>
              </a:spcBef>
            </a:pPr>
            <a:r>
              <a:rPr lang="en-US" sz="1562">
                <a:solidFill>
                  <a:srgbClr val="000000"/>
                </a:solidFill>
                <a:latin typeface="Agrandir Medium"/>
              </a:rPr>
              <a:t>Jesus was known to spend the whole night praying. On one occasion, He stayed up all night to pray before choosing 12 men to be His disciples. It was not easy to choose men who would continue the work when He returned to heaven. After He had chosen His disciples, He prayed for them. He also prayed for those who were in need. Do you know that Jesus also prayed for Himself?  He  asked God for wisdom and strength. Prayer was His  source of strength to overcome temptations and challenges that were ahead of Him.</a:t>
            </a:r>
          </a:p>
        </p:txBody>
      </p:sp>
      <p:sp>
        <p:nvSpPr>
          <p:cNvPr id="12" name="TextBox 12"/>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13" name="TextBox 13"/>
          <p:cNvSpPr txBox="1"/>
          <p:nvPr/>
        </p:nvSpPr>
        <p:spPr>
          <a:xfrm>
            <a:off x="949655" y="1688503"/>
            <a:ext cx="1660327" cy="405765"/>
          </a:xfrm>
          <a:prstGeom prst="rect">
            <a:avLst/>
          </a:prstGeom>
        </p:spPr>
        <p:txBody>
          <a:bodyPr lIns="0" tIns="0" rIns="0" bIns="0" rtlCol="0" anchor="t">
            <a:spAutoFit/>
          </a:bodyPr>
          <a:lstStyle/>
          <a:p>
            <a:pPr algn="ctr">
              <a:lnSpc>
                <a:spcPts val="3360"/>
              </a:lnSpc>
            </a:pPr>
            <a:r>
              <a:rPr lang="en-US" sz="2400">
                <a:solidFill>
                  <a:srgbClr val="000000"/>
                </a:solidFill>
                <a:latin typeface="Better Saturday"/>
              </a:rPr>
              <a:t>Key Thought</a:t>
            </a:r>
          </a:p>
        </p:txBody>
      </p:sp>
      <p:sp>
        <p:nvSpPr>
          <p:cNvPr id="14" name="TextBox 14"/>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sp>
        <p:nvSpPr>
          <p:cNvPr id="15" name="TextBox 15"/>
          <p:cNvSpPr txBox="1"/>
          <p:nvPr/>
        </p:nvSpPr>
        <p:spPr>
          <a:xfrm>
            <a:off x="2427980" y="4407601"/>
            <a:ext cx="1374874" cy="405765"/>
          </a:xfrm>
          <a:prstGeom prst="rect">
            <a:avLst/>
          </a:prstGeom>
        </p:spPr>
        <p:txBody>
          <a:bodyPr lIns="0" tIns="0" rIns="0" bIns="0" rtlCol="0" anchor="t">
            <a:spAutoFit/>
          </a:bodyPr>
          <a:lstStyle/>
          <a:p>
            <a:pPr algn="ctr">
              <a:lnSpc>
                <a:spcPts val="3360"/>
              </a:lnSpc>
            </a:pPr>
            <a:r>
              <a:rPr lang="en-US" sz="2400">
                <a:solidFill>
                  <a:srgbClr val="000000"/>
                </a:solidFill>
                <a:latin typeface="Better Saturday"/>
              </a:rPr>
              <a:t>Prayer Time</a:t>
            </a:r>
          </a:p>
        </p:txBody>
      </p:sp>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12975" y="4407632"/>
            <a:ext cx="300164" cy="44045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1D2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35388" y="6609767"/>
            <a:ext cx="2351999" cy="652885"/>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23096" y="4150657"/>
            <a:ext cx="538834" cy="620241"/>
          </a:xfrm>
          <a:prstGeom prst="rect">
            <a:avLst/>
          </a:prstGeom>
        </p:spPr>
      </p:pic>
      <p:sp>
        <p:nvSpPr>
          <p:cNvPr id="4" name="TextBox 4"/>
          <p:cNvSpPr txBox="1"/>
          <p:nvPr/>
        </p:nvSpPr>
        <p:spPr>
          <a:xfrm>
            <a:off x="477674" y="2143679"/>
            <a:ext cx="4433901" cy="2986532"/>
          </a:xfrm>
          <a:prstGeom prst="rect">
            <a:avLst/>
          </a:prstGeom>
        </p:spPr>
        <p:txBody>
          <a:bodyPr lIns="0" tIns="0" rIns="0" bIns="0" rtlCol="0" anchor="t">
            <a:spAutoFit/>
          </a:bodyPr>
          <a:lstStyle/>
          <a:p>
            <a:pPr>
              <a:lnSpc>
                <a:spcPts val="2338"/>
              </a:lnSpc>
            </a:pPr>
            <a:r>
              <a:rPr lang="en-US" sz="1670">
                <a:solidFill>
                  <a:srgbClr val="000000"/>
                </a:solidFill>
                <a:latin typeface="Agrandir Medium Bold"/>
              </a:rPr>
              <a:t>Praise &amp; Thanks</a:t>
            </a:r>
            <a:r>
              <a:rPr lang="en-US" sz="1670">
                <a:solidFill>
                  <a:srgbClr val="000000"/>
                </a:solidFill>
                <a:latin typeface="Agrandir Medium"/>
              </a:rPr>
              <a:t>  Give thanks for specific blessings and praise God for His goodness</a:t>
            </a:r>
          </a:p>
          <a:p>
            <a:pPr>
              <a:lnSpc>
                <a:spcPts val="2338"/>
              </a:lnSpc>
            </a:pPr>
            <a:r>
              <a:rPr lang="en-US" sz="1670">
                <a:solidFill>
                  <a:srgbClr val="000000"/>
                </a:solidFill>
                <a:latin typeface="Agrandir Medium Bold"/>
              </a:rPr>
              <a:t>Confession</a:t>
            </a:r>
            <a:r>
              <a:rPr lang="en-US" sz="1670">
                <a:solidFill>
                  <a:srgbClr val="000000"/>
                </a:solidFill>
                <a:latin typeface="Agrandir Medium"/>
              </a:rPr>
              <a:t>  Confess your wrongs and ask God for forgiveness</a:t>
            </a:r>
          </a:p>
          <a:p>
            <a:pPr>
              <a:lnSpc>
                <a:spcPts val="2338"/>
              </a:lnSpc>
            </a:pPr>
            <a:r>
              <a:rPr lang="en-US" sz="1670">
                <a:solidFill>
                  <a:srgbClr val="000000"/>
                </a:solidFill>
                <a:latin typeface="Agrandir Medium Bold"/>
              </a:rPr>
              <a:t>Guidance</a:t>
            </a:r>
            <a:r>
              <a:rPr lang="en-US" sz="1670">
                <a:solidFill>
                  <a:srgbClr val="000000"/>
                </a:solidFill>
                <a:latin typeface="Agrandir Medium"/>
              </a:rPr>
              <a:t>  Ask God for wisdom to make right choices</a:t>
            </a:r>
          </a:p>
          <a:p>
            <a:pPr>
              <a:lnSpc>
                <a:spcPts val="2338"/>
              </a:lnSpc>
            </a:pPr>
            <a:r>
              <a:rPr lang="en-US" sz="1670">
                <a:solidFill>
                  <a:srgbClr val="000000"/>
                </a:solidFill>
                <a:latin typeface="Agrandir Medium Bold"/>
              </a:rPr>
              <a:t>Church</a:t>
            </a:r>
            <a:r>
              <a:rPr lang="en-US" sz="1670">
                <a:solidFill>
                  <a:srgbClr val="000000"/>
                </a:solidFill>
                <a:latin typeface="Agrandir Medium"/>
              </a:rPr>
              <a:t>    Pray for the world church and our country</a:t>
            </a:r>
          </a:p>
          <a:p>
            <a:pPr>
              <a:lnSpc>
                <a:spcPts val="2338"/>
              </a:lnSpc>
            </a:pPr>
            <a:r>
              <a:rPr lang="en-US" sz="1670">
                <a:solidFill>
                  <a:srgbClr val="000000"/>
                </a:solidFill>
                <a:latin typeface="Agrandir Medium Bold"/>
              </a:rPr>
              <a:t>Requests</a:t>
            </a:r>
            <a:r>
              <a:rPr lang="en-US" sz="1670">
                <a:solidFill>
                  <a:srgbClr val="000000"/>
                </a:solidFill>
                <a:latin typeface="Agrandir Medium"/>
              </a:rPr>
              <a:t>  Pray for the needs of church members, family and neighbors</a:t>
            </a:r>
          </a:p>
        </p:txBody>
      </p:sp>
      <p:sp>
        <p:nvSpPr>
          <p:cNvPr id="5" name="TextBox 5"/>
          <p:cNvSpPr txBox="1"/>
          <p:nvPr/>
        </p:nvSpPr>
        <p:spPr>
          <a:xfrm>
            <a:off x="2439737"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6" name="AutoShape 6"/>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59694" y="1168715"/>
            <a:ext cx="1252538" cy="2351181"/>
          </a:xfrm>
          <a:prstGeom prst="rect">
            <a:avLst/>
          </a:prstGeom>
        </p:spPr>
      </p:pic>
      <p:sp>
        <p:nvSpPr>
          <p:cNvPr id="8" name="TextBox 8"/>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9" name="TextBox 9"/>
          <p:cNvSpPr txBox="1"/>
          <p:nvPr/>
        </p:nvSpPr>
        <p:spPr>
          <a:xfrm>
            <a:off x="1050404" y="1427599"/>
            <a:ext cx="2325469" cy="405765"/>
          </a:xfrm>
          <a:prstGeom prst="rect">
            <a:avLst/>
          </a:prstGeom>
        </p:spPr>
        <p:txBody>
          <a:bodyPr lIns="0" tIns="0" rIns="0" bIns="0" rtlCol="0" anchor="t">
            <a:spAutoFit/>
          </a:bodyPr>
          <a:lstStyle/>
          <a:p>
            <a:pPr algn="ctr">
              <a:lnSpc>
                <a:spcPts val="3360"/>
              </a:lnSpc>
            </a:pPr>
            <a:r>
              <a:rPr lang="en-US" sz="2400">
                <a:solidFill>
                  <a:srgbClr val="000000"/>
                </a:solidFill>
                <a:latin typeface="Better Saturday"/>
              </a:rPr>
              <a:t>Prayer Suggestion</a:t>
            </a:r>
          </a:p>
        </p:txBody>
      </p:sp>
      <p:sp>
        <p:nvSpPr>
          <p:cNvPr id="10" name="TextBox 10"/>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sp>
        <p:nvSpPr>
          <p:cNvPr id="11" name="TextBox 11"/>
          <p:cNvSpPr txBox="1"/>
          <p:nvPr/>
        </p:nvSpPr>
        <p:spPr>
          <a:xfrm>
            <a:off x="5617462" y="4212060"/>
            <a:ext cx="2847301" cy="824865"/>
          </a:xfrm>
          <a:prstGeom prst="rect">
            <a:avLst/>
          </a:prstGeom>
        </p:spPr>
        <p:txBody>
          <a:bodyPr lIns="0" tIns="0" rIns="0" bIns="0" rtlCol="0" anchor="t">
            <a:spAutoFit/>
          </a:bodyPr>
          <a:lstStyle/>
          <a:p>
            <a:pPr algn="ctr">
              <a:lnSpc>
                <a:spcPts val="3359"/>
              </a:lnSpc>
            </a:pPr>
            <a:r>
              <a:rPr lang="en-US" sz="2400">
                <a:solidFill>
                  <a:srgbClr val="000000"/>
                </a:solidFill>
                <a:latin typeface="Better Saturday"/>
              </a:rPr>
              <a:t>Sing Praise</a:t>
            </a:r>
          </a:p>
          <a:p>
            <a:pPr algn="ctr">
              <a:lnSpc>
                <a:spcPts val="3359"/>
              </a:lnSpc>
            </a:pPr>
            <a:endParaRPr lang="en-US" sz="2400">
              <a:solidFill>
                <a:srgbClr val="000000"/>
              </a:solidFill>
              <a:latin typeface="Better Saturday"/>
            </a:endParaRPr>
          </a:p>
        </p:txBody>
      </p:sp>
      <p:sp>
        <p:nvSpPr>
          <p:cNvPr id="12" name="TextBox 12"/>
          <p:cNvSpPr txBox="1"/>
          <p:nvPr/>
        </p:nvSpPr>
        <p:spPr>
          <a:xfrm>
            <a:off x="4994699" y="4890079"/>
            <a:ext cx="3707447" cy="1510157"/>
          </a:xfrm>
          <a:prstGeom prst="rect">
            <a:avLst/>
          </a:prstGeom>
        </p:spPr>
        <p:txBody>
          <a:bodyPr lIns="0" tIns="0" rIns="0" bIns="0" rtlCol="0" anchor="t">
            <a:spAutoFit/>
          </a:bodyPr>
          <a:lstStyle/>
          <a:p>
            <a:pPr algn="ctr">
              <a:lnSpc>
                <a:spcPts val="2338"/>
              </a:lnSpc>
            </a:pPr>
            <a:r>
              <a:rPr lang="en-US" sz="1670">
                <a:solidFill>
                  <a:srgbClr val="000000"/>
                </a:solidFill>
                <a:latin typeface="Agrandir Medium"/>
              </a:rPr>
              <a:t>SDAH #469 Leaning on the Everlasting Arms</a:t>
            </a:r>
          </a:p>
          <a:p>
            <a:pPr algn="ctr">
              <a:lnSpc>
                <a:spcPts val="2338"/>
              </a:lnSpc>
            </a:pPr>
            <a:r>
              <a:rPr lang="en-US" sz="1670">
                <a:solidFill>
                  <a:srgbClr val="000000"/>
                </a:solidFill>
                <a:latin typeface="Agrandir Medium"/>
              </a:rPr>
              <a:t>In Moments Like This</a:t>
            </a:r>
          </a:p>
          <a:p>
            <a:pPr algn="ctr">
              <a:lnSpc>
                <a:spcPts val="2338"/>
              </a:lnSpc>
            </a:pPr>
            <a:r>
              <a:rPr lang="en-US" sz="1670">
                <a:solidFill>
                  <a:srgbClr val="000000"/>
                </a:solidFill>
                <a:latin typeface="Agrandir Medium"/>
              </a:rPr>
              <a:t>His Sheep Am I</a:t>
            </a:r>
          </a:p>
          <a:p>
            <a:pPr algn="ctr">
              <a:lnSpc>
                <a:spcPts val="2338"/>
              </a:lnSpc>
            </a:pPr>
            <a:r>
              <a:rPr lang="en-US" sz="1670">
                <a:solidFill>
                  <a:srgbClr val="000000"/>
                </a:solidFill>
                <a:latin typeface="Agrandir Medium"/>
              </a:rPr>
              <a:t>My Peace I Give Unto You</a:t>
            </a:r>
          </a:p>
        </p:txBody>
      </p:sp>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47272" y="4966279"/>
            <a:ext cx="606597" cy="1138663"/>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3096" y="1434064"/>
            <a:ext cx="300164" cy="44045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CC1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188581" y="6603889"/>
            <a:ext cx="2351999" cy="652885"/>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600226">
            <a:off x="-494600" y="3744931"/>
            <a:ext cx="1111325" cy="2381412"/>
          </a:xfrm>
          <a:prstGeom prst="rect">
            <a:avLst/>
          </a:prstGeom>
        </p:spPr>
      </p:pic>
      <p:sp>
        <p:nvSpPr>
          <p:cNvPr id="4" name="TextBox 4"/>
          <p:cNvSpPr txBox="1"/>
          <p:nvPr/>
        </p:nvSpPr>
        <p:spPr>
          <a:xfrm>
            <a:off x="2457733"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5" name="AutoShape 5"/>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46057" y="460057"/>
            <a:ext cx="671760" cy="3002280"/>
          </a:xfrm>
          <a:prstGeom prst="rect">
            <a:avLst/>
          </a:prstGeom>
        </p:spPr>
      </p:pic>
      <p:pic>
        <p:nvPicPr>
          <p:cNvPr id="7" name="Picture 7"/>
          <p:cNvPicPr>
            <a:picLocks noChangeAspect="1"/>
          </p:cNvPicPr>
          <p:nvPr/>
        </p:nvPicPr>
        <p:blipFill>
          <a:blip r:embed="rId7"/>
          <a:srcRect l="38407" r="10136"/>
          <a:stretch>
            <a:fillRect/>
          </a:stretch>
        </p:blipFill>
        <p:spPr>
          <a:xfrm>
            <a:off x="526540" y="3448929"/>
            <a:ext cx="3950210" cy="4043659"/>
          </a:xfrm>
          <a:prstGeom prst="rect">
            <a:avLst/>
          </a:prstGeom>
        </p:spPr>
      </p:pic>
      <p:sp>
        <p:nvSpPr>
          <p:cNvPr id="8" name="TextBox 8"/>
          <p:cNvSpPr txBox="1"/>
          <p:nvPr/>
        </p:nvSpPr>
        <p:spPr>
          <a:xfrm>
            <a:off x="3680126" y="3076251"/>
            <a:ext cx="4297918" cy="565329"/>
          </a:xfrm>
          <a:prstGeom prst="rect">
            <a:avLst/>
          </a:prstGeom>
        </p:spPr>
        <p:txBody>
          <a:bodyPr lIns="0" tIns="0" rIns="0" bIns="0" rtlCol="0" anchor="t">
            <a:spAutoFit/>
          </a:bodyPr>
          <a:lstStyle/>
          <a:p>
            <a:pPr algn="ctr">
              <a:lnSpc>
                <a:spcPts val="4015"/>
              </a:lnSpc>
            </a:pPr>
            <a:r>
              <a:rPr lang="en-US" sz="2867">
                <a:solidFill>
                  <a:srgbClr val="000000"/>
                </a:solidFill>
                <a:latin typeface="Agrandir Medium"/>
              </a:rPr>
              <a:t>A Church That Worships</a:t>
            </a:r>
          </a:p>
        </p:txBody>
      </p:sp>
      <p:sp>
        <p:nvSpPr>
          <p:cNvPr id="9" name="TextBox 9"/>
          <p:cNvSpPr txBox="1"/>
          <p:nvPr/>
        </p:nvSpPr>
        <p:spPr>
          <a:xfrm>
            <a:off x="3979763" y="3927016"/>
            <a:ext cx="4166293" cy="1619598"/>
          </a:xfrm>
          <a:prstGeom prst="rect">
            <a:avLst/>
          </a:prstGeom>
        </p:spPr>
        <p:txBody>
          <a:bodyPr lIns="0" tIns="0" rIns="0" bIns="0" rtlCol="0" anchor="t">
            <a:spAutoFit/>
          </a:bodyPr>
          <a:lstStyle/>
          <a:p>
            <a:pPr algn="ctr">
              <a:lnSpc>
                <a:spcPts val="3130"/>
              </a:lnSpc>
            </a:pPr>
            <a:r>
              <a:rPr lang="en-US" sz="2236">
                <a:solidFill>
                  <a:srgbClr val="481059"/>
                </a:solidFill>
                <a:latin typeface="Agrandir Black Bold"/>
              </a:rPr>
              <a:t>“Come, let us worship and bow down; let us kneel before the Lord our Maker” </a:t>
            </a:r>
          </a:p>
          <a:p>
            <a:pPr algn="ctr">
              <a:lnSpc>
                <a:spcPts val="3130"/>
              </a:lnSpc>
              <a:spcBef>
                <a:spcPct val="0"/>
              </a:spcBef>
            </a:pPr>
            <a:r>
              <a:rPr lang="en-US" sz="2236">
                <a:solidFill>
                  <a:srgbClr val="481059"/>
                </a:solidFill>
                <a:latin typeface="Agrandir Black Bold"/>
              </a:rPr>
              <a:t>Psalm 95:6 (NIV)</a:t>
            </a:r>
          </a:p>
        </p:txBody>
      </p:sp>
      <p:sp>
        <p:nvSpPr>
          <p:cNvPr id="10" name="TextBox 10"/>
          <p:cNvSpPr txBox="1"/>
          <p:nvPr/>
        </p:nvSpPr>
        <p:spPr>
          <a:xfrm>
            <a:off x="5021011" y="1975741"/>
            <a:ext cx="1881307" cy="979107"/>
          </a:xfrm>
          <a:prstGeom prst="rect">
            <a:avLst/>
          </a:prstGeom>
        </p:spPr>
        <p:txBody>
          <a:bodyPr lIns="0" tIns="0" rIns="0" bIns="0" rtlCol="0" anchor="t">
            <a:spAutoFit/>
          </a:bodyPr>
          <a:lstStyle/>
          <a:p>
            <a:pPr algn="ctr">
              <a:lnSpc>
                <a:spcPts val="6933"/>
              </a:lnSpc>
            </a:pPr>
            <a:r>
              <a:rPr lang="en-US" sz="4952">
                <a:solidFill>
                  <a:srgbClr val="481059"/>
                </a:solidFill>
                <a:latin typeface="Agrandir Black"/>
              </a:rPr>
              <a:t> Day 7</a:t>
            </a:r>
          </a:p>
        </p:txBody>
      </p:sp>
      <p:sp>
        <p:nvSpPr>
          <p:cNvPr id="11" name="TextBox 11"/>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12" name="TextBox 12"/>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sp>
        <p:nvSpPr>
          <p:cNvPr id="13" name="TextBox 13"/>
          <p:cNvSpPr txBox="1"/>
          <p:nvPr/>
        </p:nvSpPr>
        <p:spPr>
          <a:xfrm>
            <a:off x="311304" y="1614046"/>
            <a:ext cx="3461932" cy="1453624"/>
          </a:xfrm>
          <a:prstGeom prst="rect">
            <a:avLst/>
          </a:prstGeom>
        </p:spPr>
        <p:txBody>
          <a:bodyPr lIns="0" tIns="0" rIns="0" bIns="0" rtlCol="0" anchor="t">
            <a:spAutoFit/>
          </a:bodyPr>
          <a:lstStyle/>
          <a:p>
            <a:pPr algn="ctr">
              <a:lnSpc>
                <a:spcPts val="2828"/>
              </a:lnSpc>
            </a:pPr>
            <a:r>
              <a:rPr lang="en-US" sz="2020">
                <a:solidFill>
                  <a:srgbClr val="481059"/>
                </a:solidFill>
                <a:latin typeface="Agrandir Medium Bold"/>
              </a:rPr>
              <a:t>Key Focus:</a:t>
            </a:r>
          </a:p>
          <a:p>
            <a:pPr algn="ctr">
              <a:lnSpc>
                <a:spcPts val="2828"/>
              </a:lnSpc>
            </a:pPr>
            <a:r>
              <a:rPr lang="en-US" sz="2020">
                <a:solidFill>
                  <a:srgbClr val="481059"/>
                </a:solidFill>
                <a:latin typeface="Agrandir Medium Bold"/>
              </a:rPr>
              <a:t>God wants us to have personal and family worship</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6EF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28412" y="6655205"/>
            <a:ext cx="2192352" cy="608569"/>
          </a:xfrm>
          <a:prstGeom prst="rect">
            <a:avLst/>
          </a:prstGeom>
        </p:spPr>
      </p:pic>
      <p:pic>
        <p:nvPicPr>
          <p:cNvPr id="3" name="Picture 3"/>
          <p:cNvPicPr>
            <a:picLocks noChangeAspect="1"/>
          </p:cNvPicPr>
          <p:nvPr/>
        </p:nvPicPr>
        <p:blipFill>
          <a:blip r:embed="rId3"/>
          <a:srcRect/>
          <a:stretch>
            <a:fillRect/>
          </a:stretch>
        </p:blipFill>
        <p:spPr>
          <a:xfrm rot="354252">
            <a:off x="7797506" y="5456925"/>
            <a:ext cx="1419376" cy="23079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9529" y="2432278"/>
            <a:ext cx="2407780" cy="158913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5143" y="1380465"/>
            <a:ext cx="619920" cy="583720"/>
          </a:xfrm>
          <a:prstGeom prst="rect">
            <a:avLst/>
          </a:prstGeom>
        </p:spPr>
      </p:pic>
      <p:sp>
        <p:nvSpPr>
          <p:cNvPr id="6" name="TextBox 6"/>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7" name="TextBox 7"/>
          <p:cNvSpPr txBox="1"/>
          <p:nvPr/>
        </p:nvSpPr>
        <p:spPr>
          <a:xfrm>
            <a:off x="1562904" y="1445631"/>
            <a:ext cx="1561088" cy="405764"/>
          </a:xfrm>
          <a:prstGeom prst="rect">
            <a:avLst/>
          </a:prstGeom>
        </p:spPr>
        <p:txBody>
          <a:bodyPr lIns="0" tIns="0" rIns="0" bIns="0" rtlCol="0" anchor="t">
            <a:spAutoFit/>
          </a:bodyPr>
          <a:lstStyle/>
          <a:p>
            <a:pPr algn="ctr">
              <a:lnSpc>
                <a:spcPts val="3360"/>
              </a:lnSpc>
            </a:pPr>
            <a:r>
              <a:rPr lang="en-US" sz="2400">
                <a:solidFill>
                  <a:srgbClr val="000000"/>
                </a:solidFill>
                <a:latin typeface="Better Saturday"/>
              </a:rPr>
              <a:t>Key thought</a:t>
            </a:r>
          </a:p>
        </p:txBody>
      </p:sp>
      <p:sp>
        <p:nvSpPr>
          <p:cNvPr id="8" name="TextBox 8"/>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sp>
        <p:nvSpPr>
          <p:cNvPr id="9" name="TextBox 9"/>
          <p:cNvSpPr txBox="1"/>
          <p:nvPr/>
        </p:nvSpPr>
        <p:spPr>
          <a:xfrm>
            <a:off x="2867309" y="1596125"/>
            <a:ext cx="5508733" cy="2798552"/>
          </a:xfrm>
          <a:prstGeom prst="rect">
            <a:avLst/>
          </a:prstGeom>
        </p:spPr>
        <p:txBody>
          <a:bodyPr lIns="0" tIns="0" rIns="0" bIns="0" rtlCol="0" anchor="t">
            <a:spAutoFit/>
          </a:bodyPr>
          <a:lstStyle/>
          <a:p>
            <a:pPr algn="r">
              <a:lnSpc>
                <a:spcPts val="2199"/>
              </a:lnSpc>
            </a:pPr>
            <a:r>
              <a:rPr lang="en-US" sz="1570" dirty="0">
                <a:solidFill>
                  <a:srgbClr val="000000"/>
                </a:solidFill>
                <a:latin typeface="Agrandir Medium"/>
              </a:rPr>
              <a:t>When God created  Adam and Eve, they enjoyed time together each day.  God warned them not to eat the fruit from the tree of knowledge of good and evil. But they chose to listen to the serpent. Adam and Eve disobeyed God and were afraid to meet Him. They knew they had done wrong and hid from God. But God loved them, called out for them and asked, "Where are you?" He knew where they were but gave them a chance to reveal themselves.    They came out and He  forgave them and covered their shame. </a:t>
            </a:r>
          </a:p>
        </p:txBody>
      </p:sp>
      <p:sp>
        <p:nvSpPr>
          <p:cNvPr id="10" name="TextBox 10"/>
          <p:cNvSpPr txBox="1"/>
          <p:nvPr/>
        </p:nvSpPr>
        <p:spPr>
          <a:xfrm>
            <a:off x="1672067" y="4407703"/>
            <a:ext cx="1585483" cy="398892"/>
          </a:xfrm>
          <a:prstGeom prst="rect">
            <a:avLst/>
          </a:prstGeom>
        </p:spPr>
        <p:txBody>
          <a:bodyPr wrap="square" lIns="0" tIns="0" rIns="0" bIns="0" rtlCol="0" anchor="t">
            <a:spAutoFit/>
          </a:bodyPr>
          <a:lstStyle/>
          <a:p>
            <a:pPr algn="ctr">
              <a:lnSpc>
                <a:spcPts val="3360"/>
              </a:lnSpc>
            </a:pPr>
            <a:r>
              <a:rPr lang="en-US" sz="2400" dirty="0">
                <a:solidFill>
                  <a:srgbClr val="000000"/>
                </a:solidFill>
                <a:latin typeface="Better Saturday"/>
              </a:rPr>
              <a:t> Prayer Time</a:t>
            </a:r>
          </a:p>
        </p:txBody>
      </p:sp>
      <p:sp>
        <p:nvSpPr>
          <p:cNvPr id="11" name="TextBox 11"/>
          <p:cNvSpPr txBox="1"/>
          <p:nvPr/>
        </p:nvSpPr>
        <p:spPr>
          <a:xfrm>
            <a:off x="1105103" y="5491514"/>
            <a:ext cx="6715210" cy="1693672"/>
          </a:xfrm>
          <a:prstGeom prst="rect">
            <a:avLst/>
          </a:prstGeom>
        </p:spPr>
        <p:txBody>
          <a:bodyPr lIns="0" tIns="0" rIns="0" bIns="0" rtlCol="0" anchor="t">
            <a:spAutoFit/>
          </a:bodyPr>
          <a:lstStyle/>
          <a:p>
            <a:pPr algn="r">
              <a:lnSpc>
                <a:spcPts val="2198"/>
              </a:lnSpc>
            </a:pPr>
            <a:r>
              <a:rPr lang="en-US" sz="1570" dirty="0">
                <a:solidFill>
                  <a:srgbClr val="000000"/>
                </a:solidFill>
                <a:latin typeface="Agrandir Medium"/>
              </a:rPr>
              <a:t>Dear God, our heavenly Father, thank you for loving me even when I have done wrong. Thank you for never giving up on me. You promised that if I confess my sin, You will forgive me.  Please give me a new heart to love you more and a desire to be with  you each day. </a:t>
            </a:r>
          </a:p>
          <a:p>
            <a:pPr algn="r">
              <a:lnSpc>
                <a:spcPts val="2198"/>
              </a:lnSpc>
            </a:pPr>
            <a:r>
              <a:rPr lang="en-US" sz="1570" dirty="0">
                <a:solidFill>
                  <a:srgbClr val="000000"/>
                </a:solidFill>
                <a:latin typeface="Agrandir Medium"/>
              </a:rPr>
              <a:t>In Jesus Name, Amen </a:t>
            </a:r>
          </a:p>
          <a:p>
            <a:pPr algn="r">
              <a:lnSpc>
                <a:spcPts val="2198"/>
              </a:lnSpc>
            </a:pPr>
            <a:endParaRPr lang="en-US" sz="1570" dirty="0">
              <a:solidFill>
                <a:srgbClr val="000000"/>
              </a:solidFill>
              <a:latin typeface="Agrandir Medium"/>
            </a:endParaRPr>
          </a:p>
        </p:txBody>
      </p:sp>
      <p:sp>
        <p:nvSpPr>
          <p:cNvPr id="12" name="TextBox 12"/>
          <p:cNvSpPr txBox="1"/>
          <p:nvPr/>
        </p:nvSpPr>
        <p:spPr>
          <a:xfrm>
            <a:off x="3422426" y="4556602"/>
            <a:ext cx="4355247" cy="422910"/>
          </a:xfrm>
          <a:prstGeom prst="rect">
            <a:avLst/>
          </a:prstGeom>
        </p:spPr>
        <p:txBody>
          <a:bodyPr lIns="0" tIns="0" rIns="0" bIns="0" rtlCol="0" anchor="t">
            <a:spAutoFit/>
          </a:bodyPr>
          <a:lstStyle/>
          <a:p>
            <a:pPr algn="ctr">
              <a:lnSpc>
                <a:spcPts val="2940"/>
              </a:lnSpc>
            </a:pPr>
            <a:r>
              <a:rPr lang="en-US" sz="2100" dirty="0">
                <a:solidFill>
                  <a:srgbClr val="000000"/>
                </a:solidFill>
                <a:latin typeface="Agrandir Medium Bold Italics"/>
              </a:rPr>
              <a:t>Praying for a Reconnected Heart</a:t>
            </a:r>
          </a:p>
        </p:txBody>
      </p:sp>
      <p:sp>
        <p:nvSpPr>
          <p:cNvPr id="13" name="TextBox 13"/>
          <p:cNvSpPr txBox="1"/>
          <p:nvPr/>
        </p:nvSpPr>
        <p:spPr>
          <a:xfrm>
            <a:off x="2464192"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14" name="AutoShape 14"/>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1903" y="4486291"/>
            <a:ext cx="300164" cy="44045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CC1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29340" y="6635491"/>
            <a:ext cx="2351999" cy="652885"/>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75235" y="1159159"/>
            <a:ext cx="560374" cy="52765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96810">
            <a:off x="-555663" y="5139321"/>
            <a:ext cx="1111325" cy="2381412"/>
          </a:xfrm>
          <a:prstGeom prst="rect">
            <a:avLst/>
          </a:prstGeom>
        </p:spPr>
      </p:pic>
      <p:sp>
        <p:nvSpPr>
          <p:cNvPr id="5" name="TextBox 5"/>
          <p:cNvSpPr txBox="1"/>
          <p:nvPr/>
        </p:nvSpPr>
        <p:spPr>
          <a:xfrm>
            <a:off x="2446460"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6" name="AutoShape 6"/>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7" name="Picture 7"/>
          <p:cNvPicPr>
            <a:picLocks noChangeAspect="1"/>
          </p:cNvPicPr>
          <p:nvPr/>
        </p:nvPicPr>
        <p:blipFill>
          <a:blip r:embed="rId7"/>
          <a:srcRect/>
          <a:stretch>
            <a:fillRect/>
          </a:stretch>
        </p:blipFill>
        <p:spPr>
          <a:xfrm>
            <a:off x="6558400" y="2106693"/>
            <a:ext cx="2204255" cy="1350106"/>
          </a:xfrm>
          <a:prstGeom prst="rect">
            <a:avLst/>
          </a:prstGeom>
        </p:spPr>
      </p:pic>
      <p:sp>
        <p:nvSpPr>
          <p:cNvPr id="8" name="TextBox 8"/>
          <p:cNvSpPr txBox="1"/>
          <p:nvPr/>
        </p:nvSpPr>
        <p:spPr>
          <a:xfrm>
            <a:off x="508354" y="1708391"/>
            <a:ext cx="6135771" cy="2522540"/>
          </a:xfrm>
          <a:prstGeom prst="rect">
            <a:avLst/>
          </a:prstGeom>
        </p:spPr>
        <p:txBody>
          <a:bodyPr lIns="0" tIns="0" rIns="0" bIns="0" rtlCol="0" anchor="t">
            <a:spAutoFit/>
          </a:bodyPr>
          <a:lstStyle/>
          <a:p>
            <a:pPr>
              <a:lnSpc>
                <a:spcPts val="2187"/>
              </a:lnSpc>
              <a:spcBef>
                <a:spcPct val="0"/>
              </a:spcBef>
            </a:pPr>
            <a:r>
              <a:rPr lang="en-US" sz="1562">
                <a:solidFill>
                  <a:srgbClr val="000000"/>
                </a:solidFill>
                <a:latin typeface="Agrandir Medium"/>
              </a:rPr>
              <a:t>In Bible times, the Israelites erected altars to worship God, to give honor,  and to praise. Fathers and Mothers should always pray for themselves and their children. God instructs fathers to be the priest in the home where he leads in family worship, every morning and evening. The family unit, which consists of father, mother and children, are to gather at regular times to pray together. God abides in a home where families gather each day to worship and sing praises to Him. He sends angels to homes where hymns are sung and prayers are uttered.</a:t>
            </a:r>
          </a:p>
        </p:txBody>
      </p:sp>
      <p:sp>
        <p:nvSpPr>
          <p:cNvPr id="9" name="TextBox 9"/>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10" name="TextBox 10"/>
          <p:cNvSpPr txBox="1"/>
          <p:nvPr/>
        </p:nvSpPr>
        <p:spPr>
          <a:xfrm>
            <a:off x="2282255" y="1179780"/>
            <a:ext cx="1660327" cy="405765"/>
          </a:xfrm>
          <a:prstGeom prst="rect">
            <a:avLst/>
          </a:prstGeom>
        </p:spPr>
        <p:txBody>
          <a:bodyPr lIns="0" tIns="0" rIns="0" bIns="0" rtlCol="0" anchor="t">
            <a:spAutoFit/>
          </a:bodyPr>
          <a:lstStyle/>
          <a:p>
            <a:pPr algn="ctr">
              <a:lnSpc>
                <a:spcPts val="3360"/>
              </a:lnSpc>
            </a:pPr>
            <a:r>
              <a:rPr lang="en-US" sz="2400">
                <a:solidFill>
                  <a:srgbClr val="000000"/>
                </a:solidFill>
                <a:latin typeface="Better Saturday"/>
              </a:rPr>
              <a:t>Key Thought</a:t>
            </a:r>
          </a:p>
        </p:txBody>
      </p:sp>
      <p:sp>
        <p:nvSpPr>
          <p:cNvPr id="11" name="TextBox 11"/>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sp>
        <p:nvSpPr>
          <p:cNvPr id="12" name="TextBox 12"/>
          <p:cNvSpPr txBox="1"/>
          <p:nvPr/>
        </p:nvSpPr>
        <p:spPr>
          <a:xfrm>
            <a:off x="1137523" y="5102743"/>
            <a:ext cx="7254510" cy="1814173"/>
          </a:xfrm>
          <a:prstGeom prst="rect">
            <a:avLst/>
          </a:prstGeom>
        </p:spPr>
        <p:txBody>
          <a:bodyPr lIns="0" tIns="0" rIns="0" bIns="0" rtlCol="0" anchor="t">
            <a:spAutoFit/>
          </a:bodyPr>
          <a:lstStyle/>
          <a:p>
            <a:pPr algn="r">
              <a:lnSpc>
                <a:spcPts val="2062"/>
              </a:lnSpc>
            </a:pPr>
            <a:r>
              <a:rPr lang="en-US" sz="1472">
                <a:solidFill>
                  <a:srgbClr val="000000"/>
                </a:solidFill>
                <a:latin typeface="Agrandir Medium"/>
              </a:rPr>
              <a:t>Dear God, our heavenly Father, please forgive me for not honoring You and giving You first place in my heart. I praise and worship You for You are my God, Creator of the Universe and the Mighty King. Thank you for blessing me with a loving family. Help us to make You the center of our home. Give us a desire to come together to praise and to honor You daily and be transformed into the image of Jesus. In Jesus Name, Amen</a:t>
            </a:r>
          </a:p>
          <a:p>
            <a:pPr algn="r">
              <a:lnSpc>
                <a:spcPts val="2062"/>
              </a:lnSpc>
              <a:spcBef>
                <a:spcPct val="0"/>
              </a:spcBef>
            </a:pPr>
            <a:endParaRPr lang="en-US" sz="1472">
              <a:solidFill>
                <a:srgbClr val="000000"/>
              </a:solidFill>
              <a:latin typeface="Agrandir Medium"/>
            </a:endParaRPr>
          </a:p>
        </p:txBody>
      </p:sp>
      <p:sp>
        <p:nvSpPr>
          <p:cNvPr id="13" name="TextBox 13"/>
          <p:cNvSpPr txBox="1"/>
          <p:nvPr/>
        </p:nvSpPr>
        <p:spPr>
          <a:xfrm>
            <a:off x="1992848" y="4583356"/>
            <a:ext cx="1374874" cy="405765"/>
          </a:xfrm>
          <a:prstGeom prst="rect">
            <a:avLst/>
          </a:prstGeom>
        </p:spPr>
        <p:txBody>
          <a:bodyPr lIns="0" tIns="0" rIns="0" bIns="0" rtlCol="0" anchor="t">
            <a:spAutoFit/>
          </a:bodyPr>
          <a:lstStyle/>
          <a:p>
            <a:pPr algn="ctr">
              <a:lnSpc>
                <a:spcPts val="3360"/>
              </a:lnSpc>
            </a:pPr>
            <a:r>
              <a:rPr lang="en-US" sz="2400">
                <a:solidFill>
                  <a:srgbClr val="000000"/>
                </a:solidFill>
                <a:latin typeface="Better Saturday"/>
              </a:rPr>
              <a:t>Prayer Time</a:t>
            </a:r>
          </a:p>
        </p:txBody>
      </p:sp>
      <p:sp>
        <p:nvSpPr>
          <p:cNvPr id="14" name="TextBox 14"/>
          <p:cNvSpPr txBox="1"/>
          <p:nvPr/>
        </p:nvSpPr>
        <p:spPr>
          <a:xfrm>
            <a:off x="3112418" y="4566212"/>
            <a:ext cx="4491973" cy="422909"/>
          </a:xfrm>
          <a:prstGeom prst="rect">
            <a:avLst/>
          </a:prstGeom>
        </p:spPr>
        <p:txBody>
          <a:bodyPr lIns="0" tIns="0" rIns="0" bIns="0" rtlCol="0" anchor="t">
            <a:spAutoFit/>
          </a:bodyPr>
          <a:lstStyle/>
          <a:p>
            <a:pPr algn="ctr">
              <a:lnSpc>
                <a:spcPts val="2940"/>
              </a:lnSpc>
            </a:pPr>
            <a:r>
              <a:rPr lang="en-US" sz="2100">
                <a:solidFill>
                  <a:srgbClr val="000000"/>
                </a:solidFill>
                <a:latin typeface="Agrandir Medium Italics"/>
              </a:rPr>
              <a:t>Our Most Urgent Need</a:t>
            </a:r>
          </a:p>
        </p:txBody>
      </p:sp>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5340" y="4548663"/>
            <a:ext cx="300164" cy="44045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CC1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35388" y="6578011"/>
            <a:ext cx="2351999" cy="652885"/>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90159" y="3054804"/>
            <a:ext cx="538834" cy="620241"/>
          </a:xfrm>
          <a:prstGeom prst="rect">
            <a:avLst/>
          </a:prstGeom>
        </p:spPr>
      </p:pic>
      <p:sp>
        <p:nvSpPr>
          <p:cNvPr id="4" name="TextBox 4"/>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5" name="TextBox 5"/>
          <p:cNvSpPr txBox="1"/>
          <p:nvPr/>
        </p:nvSpPr>
        <p:spPr>
          <a:xfrm>
            <a:off x="1534798" y="1387258"/>
            <a:ext cx="2325469" cy="405765"/>
          </a:xfrm>
          <a:prstGeom prst="rect">
            <a:avLst/>
          </a:prstGeom>
        </p:spPr>
        <p:txBody>
          <a:bodyPr lIns="0" tIns="0" rIns="0" bIns="0" rtlCol="0" anchor="t">
            <a:spAutoFit/>
          </a:bodyPr>
          <a:lstStyle/>
          <a:p>
            <a:pPr algn="ctr">
              <a:lnSpc>
                <a:spcPts val="3360"/>
              </a:lnSpc>
            </a:pPr>
            <a:r>
              <a:rPr lang="en-US" sz="2400">
                <a:solidFill>
                  <a:srgbClr val="000000"/>
                </a:solidFill>
                <a:latin typeface="Better Saturday"/>
              </a:rPr>
              <a:t>Prayer Suggestion</a:t>
            </a:r>
          </a:p>
        </p:txBody>
      </p:sp>
      <p:sp>
        <p:nvSpPr>
          <p:cNvPr id="6" name="TextBox 6"/>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sp>
        <p:nvSpPr>
          <p:cNvPr id="7" name="TextBox 7"/>
          <p:cNvSpPr txBox="1"/>
          <p:nvPr/>
        </p:nvSpPr>
        <p:spPr>
          <a:xfrm>
            <a:off x="5690159" y="3104380"/>
            <a:ext cx="2847301" cy="824865"/>
          </a:xfrm>
          <a:prstGeom prst="rect">
            <a:avLst/>
          </a:prstGeom>
        </p:spPr>
        <p:txBody>
          <a:bodyPr lIns="0" tIns="0" rIns="0" bIns="0" rtlCol="0" anchor="t">
            <a:spAutoFit/>
          </a:bodyPr>
          <a:lstStyle/>
          <a:p>
            <a:pPr algn="ctr">
              <a:lnSpc>
                <a:spcPts val="3359"/>
              </a:lnSpc>
            </a:pPr>
            <a:r>
              <a:rPr lang="en-US" sz="2400">
                <a:solidFill>
                  <a:srgbClr val="000000"/>
                </a:solidFill>
                <a:latin typeface="Better Saturday"/>
              </a:rPr>
              <a:t>Sing Praise</a:t>
            </a:r>
          </a:p>
          <a:p>
            <a:pPr algn="ctr">
              <a:lnSpc>
                <a:spcPts val="3359"/>
              </a:lnSpc>
            </a:pPr>
            <a:endParaRPr lang="en-US" sz="2400">
              <a:solidFill>
                <a:srgbClr val="000000"/>
              </a:solidFill>
              <a:latin typeface="Better Saturday"/>
            </a:endParaRPr>
          </a:p>
        </p:txBody>
      </p:sp>
      <p:sp>
        <p:nvSpPr>
          <p:cNvPr id="8" name="TextBox 8"/>
          <p:cNvSpPr txBox="1"/>
          <p:nvPr/>
        </p:nvSpPr>
        <p:spPr>
          <a:xfrm>
            <a:off x="4994699" y="3915329"/>
            <a:ext cx="3707447" cy="1510157"/>
          </a:xfrm>
          <a:prstGeom prst="rect">
            <a:avLst/>
          </a:prstGeom>
        </p:spPr>
        <p:txBody>
          <a:bodyPr lIns="0" tIns="0" rIns="0" bIns="0" rtlCol="0" anchor="t">
            <a:spAutoFit/>
          </a:bodyPr>
          <a:lstStyle/>
          <a:p>
            <a:pPr algn="ctr">
              <a:lnSpc>
                <a:spcPts val="2338"/>
              </a:lnSpc>
            </a:pPr>
            <a:r>
              <a:rPr lang="en-US" sz="1670">
                <a:solidFill>
                  <a:srgbClr val="000000"/>
                </a:solidFill>
                <a:latin typeface="Agrandir Medium"/>
              </a:rPr>
              <a:t>SDAH#483 I need Thee Every Hour</a:t>
            </a:r>
          </a:p>
          <a:p>
            <a:pPr algn="ctr">
              <a:lnSpc>
                <a:spcPts val="2338"/>
              </a:lnSpc>
            </a:pPr>
            <a:r>
              <a:rPr lang="en-US" sz="1670">
                <a:solidFill>
                  <a:srgbClr val="000000"/>
                </a:solidFill>
                <a:latin typeface="Agrandir Medium"/>
              </a:rPr>
              <a:t>SDAH#672 Spirit of the Living God </a:t>
            </a:r>
          </a:p>
          <a:p>
            <a:pPr algn="ctr">
              <a:lnSpc>
                <a:spcPts val="2338"/>
              </a:lnSpc>
            </a:pPr>
            <a:r>
              <a:rPr lang="en-US" sz="1670">
                <a:solidFill>
                  <a:srgbClr val="000000"/>
                </a:solidFill>
                <a:latin typeface="Agrandir Medium"/>
              </a:rPr>
              <a:t>I love You Lord</a:t>
            </a:r>
          </a:p>
          <a:p>
            <a:pPr algn="ctr">
              <a:lnSpc>
                <a:spcPts val="2338"/>
              </a:lnSpc>
            </a:pPr>
            <a:r>
              <a:rPr lang="en-US" sz="1670">
                <a:solidFill>
                  <a:srgbClr val="000000"/>
                </a:solidFill>
                <a:latin typeface="Agrandir Medium"/>
              </a:rPr>
              <a:t>Unto Thee, O Lord</a:t>
            </a:r>
          </a:p>
          <a:p>
            <a:pPr algn="ctr">
              <a:lnSpc>
                <a:spcPts val="2338"/>
              </a:lnSpc>
            </a:pPr>
            <a:r>
              <a:rPr lang="en-US" sz="1670">
                <a:solidFill>
                  <a:srgbClr val="000000"/>
                </a:solidFill>
                <a:latin typeface="Agrandir Medium"/>
              </a:rPr>
              <a:t>Surely the Presence of the Lord</a:t>
            </a:r>
          </a:p>
        </p:txBody>
      </p:sp>
      <p:sp>
        <p:nvSpPr>
          <p:cNvPr id="9" name="TextBox 9"/>
          <p:cNvSpPr txBox="1"/>
          <p:nvPr/>
        </p:nvSpPr>
        <p:spPr>
          <a:xfrm>
            <a:off x="477674" y="2143679"/>
            <a:ext cx="4433901" cy="2986532"/>
          </a:xfrm>
          <a:prstGeom prst="rect">
            <a:avLst/>
          </a:prstGeom>
        </p:spPr>
        <p:txBody>
          <a:bodyPr lIns="0" tIns="0" rIns="0" bIns="0" rtlCol="0" anchor="t">
            <a:spAutoFit/>
          </a:bodyPr>
          <a:lstStyle/>
          <a:p>
            <a:pPr>
              <a:lnSpc>
                <a:spcPts val="2338"/>
              </a:lnSpc>
            </a:pPr>
            <a:r>
              <a:rPr lang="en-US" sz="1670">
                <a:solidFill>
                  <a:srgbClr val="000000"/>
                </a:solidFill>
                <a:latin typeface="Agrandir Medium Bold"/>
              </a:rPr>
              <a:t>Praise &amp; Thanks</a:t>
            </a:r>
            <a:r>
              <a:rPr lang="en-US" sz="1670">
                <a:solidFill>
                  <a:srgbClr val="000000"/>
                </a:solidFill>
                <a:latin typeface="Agrandir Medium"/>
              </a:rPr>
              <a:t>  Give thanks for specific blessings and praise God for His goodness</a:t>
            </a:r>
          </a:p>
          <a:p>
            <a:pPr>
              <a:lnSpc>
                <a:spcPts val="2338"/>
              </a:lnSpc>
            </a:pPr>
            <a:r>
              <a:rPr lang="en-US" sz="1670">
                <a:solidFill>
                  <a:srgbClr val="000000"/>
                </a:solidFill>
                <a:latin typeface="Agrandir Medium Bold"/>
              </a:rPr>
              <a:t>Confession</a:t>
            </a:r>
            <a:r>
              <a:rPr lang="en-US" sz="1670">
                <a:solidFill>
                  <a:srgbClr val="000000"/>
                </a:solidFill>
                <a:latin typeface="Agrandir Medium"/>
              </a:rPr>
              <a:t>  Confess your wrongs and ask God for forgiveness</a:t>
            </a:r>
          </a:p>
          <a:p>
            <a:pPr>
              <a:lnSpc>
                <a:spcPts val="2338"/>
              </a:lnSpc>
            </a:pPr>
            <a:r>
              <a:rPr lang="en-US" sz="1670">
                <a:solidFill>
                  <a:srgbClr val="000000"/>
                </a:solidFill>
                <a:latin typeface="Agrandir Medium Bold"/>
              </a:rPr>
              <a:t>Guidance</a:t>
            </a:r>
            <a:r>
              <a:rPr lang="en-US" sz="1670">
                <a:solidFill>
                  <a:srgbClr val="000000"/>
                </a:solidFill>
                <a:latin typeface="Agrandir Medium"/>
              </a:rPr>
              <a:t>  Ask God for wisdom to make right choices</a:t>
            </a:r>
          </a:p>
          <a:p>
            <a:pPr>
              <a:lnSpc>
                <a:spcPts val="2338"/>
              </a:lnSpc>
            </a:pPr>
            <a:r>
              <a:rPr lang="en-US" sz="1670">
                <a:solidFill>
                  <a:srgbClr val="000000"/>
                </a:solidFill>
                <a:latin typeface="Agrandir Medium Bold"/>
              </a:rPr>
              <a:t>Church</a:t>
            </a:r>
            <a:r>
              <a:rPr lang="en-US" sz="1670">
                <a:solidFill>
                  <a:srgbClr val="000000"/>
                </a:solidFill>
                <a:latin typeface="Agrandir Medium"/>
              </a:rPr>
              <a:t>    Pray for the world church and our country</a:t>
            </a:r>
          </a:p>
          <a:p>
            <a:pPr>
              <a:lnSpc>
                <a:spcPts val="2338"/>
              </a:lnSpc>
            </a:pPr>
            <a:r>
              <a:rPr lang="en-US" sz="1670">
                <a:solidFill>
                  <a:srgbClr val="000000"/>
                </a:solidFill>
                <a:latin typeface="Agrandir Medium Bold"/>
              </a:rPr>
              <a:t>Requests</a:t>
            </a:r>
            <a:r>
              <a:rPr lang="en-US" sz="1670">
                <a:solidFill>
                  <a:srgbClr val="000000"/>
                </a:solidFill>
                <a:latin typeface="Agrandir Medium"/>
              </a:rPr>
              <a:t>  Pray for the needs of church members, family and neighbors</a:t>
            </a:r>
          </a:p>
        </p:txBody>
      </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6159959" y="5482824"/>
            <a:ext cx="671760" cy="3002280"/>
          </a:xfrm>
          <a:prstGeom prst="rect">
            <a:avLst/>
          </a:prstGeom>
        </p:spPr>
      </p:pic>
      <p:sp>
        <p:nvSpPr>
          <p:cNvPr id="11" name="TextBox 11"/>
          <p:cNvSpPr txBox="1"/>
          <p:nvPr/>
        </p:nvSpPr>
        <p:spPr>
          <a:xfrm>
            <a:off x="2439737"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12" name="AutoShape 12"/>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71739" y="1393724"/>
            <a:ext cx="300164" cy="44045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E19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19361" y="6630789"/>
            <a:ext cx="2351999" cy="652885"/>
          </a:xfrm>
          <a:prstGeom prst="rect">
            <a:avLst/>
          </a:prstGeom>
        </p:spPr>
      </p:pic>
      <p:sp>
        <p:nvSpPr>
          <p:cNvPr id="3" name="TextBox 3"/>
          <p:cNvSpPr txBox="1"/>
          <p:nvPr/>
        </p:nvSpPr>
        <p:spPr>
          <a:xfrm>
            <a:off x="2457733"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4" name="AutoShape 4"/>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5" name="Picture 5"/>
          <p:cNvPicPr>
            <a:picLocks noChangeAspect="1"/>
          </p:cNvPicPr>
          <p:nvPr/>
        </p:nvPicPr>
        <p:blipFill>
          <a:blip r:embed="rId3"/>
          <a:srcRect/>
          <a:stretch>
            <a:fillRect/>
          </a:stretch>
        </p:blipFill>
        <p:spPr>
          <a:xfrm>
            <a:off x="2848554" y="3348283"/>
            <a:ext cx="6396327" cy="4261553"/>
          </a:xfrm>
          <a:prstGeom prst="rect">
            <a:avLst/>
          </a:prstGeom>
        </p:spPr>
      </p:pic>
      <p:sp>
        <p:nvSpPr>
          <p:cNvPr id="6" name="TextBox 6"/>
          <p:cNvSpPr txBox="1"/>
          <p:nvPr/>
        </p:nvSpPr>
        <p:spPr>
          <a:xfrm>
            <a:off x="0" y="2565774"/>
            <a:ext cx="4634077" cy="989508"/>
          </a:xfrm>
          <a:prstGeom prst="rect">
            <a:avLst/>
          </a:prstGeom>
        </p:spPr>
        <p:txBody>
          <a:bodyPr lIns="0" tIns="0" rIns="0" bIns="0" rtlCol="0" anchor="t">
            <a:spAutoFit/>
          </a:bodyPr>
          <a:lstStyle/>
          <a:p>
            <a:pPr algn="ctr">
              <a:lnSpc>
                <a:spcPts val="3735"/>
              </a:lnSpc>
            </a:pPr>
            <a:r>
              <a:rPr lang="en-US" sz="2667">
                <a:solidFill>
                  <a:srgbClr val="000000"/>
                </a:solidFill>
                <a:latin typeface="Agrandir Medium"/>
              </a:rPr>
              <a:t>Worship and The Three Angels' Message</a:t>
            </a:r>
          </a:p>
        </p:txBody>
      </p:sp>
      <p:sp>
        <p:nvSpPr>
          <p:cNvPr id="7" name="TextBox 7"/>
          <p:cNvSpPr txBox="1"/>
          <p:nvPr/>
        </p:nvSpPr>
        <p:spPr>
          <a:xfrm>
            <a:off x="4598887" y="1498310"/>
            <a:ext cx="4024657" cy="2648966"/>
          </a:xfrm>
          <a:prstGeom prst="rect">
            <a:avLst/>
          </a:prstGeom>
        </p:spPr>
        <p:txBody>
          <a:bodyPr lIns="0" tIns="0" rIns="0" bIns="0" rtlCol="0" anchor="t">
            <a:spAutoFit/>
          </a:bodyPr>
          <a:lstStyle/>
          <a:p>
            <a:pPr algn="ctr">
              <a:lnSpc>
                <a:spcPts val="2975"/>
              </a:lnSpc>
            </a:pPr>
            <a:r>
              <a:rPr lang="en-US" sz="2125">
                <a:solidFill>
                  <a:srgbClr val="995B46"/>
                </a:solidFill>
                <a:latin typeface="Agrandir Black Bold"/>
              </a:rPr>
              <a:t>“Fear God and give glory to Him, for the hour of His judgement has come; and worship Him who made heaven and earth, the sea and springs of water” </a:t>
            </a:r>
          </a:p>
          <a:p>
            <a:pPr algn="ctr">
              <a:lnSpc>
                <a:spcPts val="2975"/>
              </a:lnSpc>
              <a:spcBef>
                <a:spcPct val="0"/>
              </a:spcBef>
            </a:pPr>
            <a:r>
              <a:rPr lang="en-US" sz="2125">
                <a:solidFill>
                  <a:srgbClr val="995B46"/>
                </a:solidFill>
                <a:latin typeface="Agrandir Black Bold"/>
              </a:rPr>
              <a:t>Revelation 14:7 (NIV)</a:t>
            </a:r>
          </a:p>
        </p:txBody>
      </p:sp>
      <p:sp>
        <p:nvSpPr>
          <p:cNvPr id="8" name="TextBox 8"/>
          <p:cNvSpPr txBox="1"/>
          <p:nvPr/>
        </p:nvSpPr>
        <p:spPr>
          <a:xfrm>
            <a:off x="1332362" y="1374485"/>
            <a:ext cx="1969353" cy="979107"/>
          </a:xfrm>
          <a:prstGeom prst="rect">
            <a:avLst/>
          </a:prstGeom>
        </p:spPr>
        <p:txBody>
          <a:bodyPr lIns="0" tIns="0" rIns="0" bIns="0" rtlCol="0" anchor="t">
            <a:spAutoFit/>
          </a:bodyPr>
          <a:lstStyle/>
          <a:p>
            <a:pPr algn="ctr">
              <a:lnSpc>
                <a:spcPts val="6933"/>
              </a:lnSpc>
            </a:pPr>
            <a:r>
              <a:rPr lang="en-US" sz="4952">
                <a:solidFill>
                  <a:srgbClr val="AA6A46"/>
                </a:solidFill>
                <a:latin typeface="Agrandir Black"/>
              </a:rPr>
              <a:t> Day 8</a:t>
            </a:r>
          </a:p>
        </p:txBody>
      </p:sp>
      <p:sp>
        <p:nvSpPr>
          <p:cNvPr id="9" name="TextBox 9"/>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10" name="TextBox 10"/>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sp>
        <p:nvSpPr>
          <p:cNvPr id="11" name="TextBox 11"/>
          <p:cNvSpPr txBox="1"/>
          <p:nvPr/>
        </p:nvSpPr>
        <p:spPr>
          <a:xfrm>
            <a:off x="484972" y="3796040"/>
            <a:ext cx="3664134" cy="1101199"/>
          </a:xfrm>
          <a:prstGeom prst="rect">
            <a:avLst/>
          </a:prstGeom>
        </p:spPr>
        <p:txBody>
          <a:bodyPr lIns="0" tIns="0" rIns="0" bIns="0" rtlCol="0" anchor="t">
            <a:spAutoFit/>
          </a:bodyPr>
          <a:lstStyle/>
          <a:p>
            <a:pPr algn="ctr">
              <a:lnSpc>
                <a:spcPts val="2828"/>
              </a:lnSpc>
            </a:pPr>
            <a:r>
              <a:rPr lang="en-US" sz="2020">
                <a:solidFill>
                  <a:srgbClr val="995B46"/>
                </a:solidFill>
                <a:latin typeface="Agrandir Medium Bold"/>
              </a:rPr>
              <a:t>Key Focus:</a:t>
            </a:r>
          </a:p>
          <a:p>
            <a:pPr algn="ctr">
              <a:lnSpc>
                <a:spcPts val="2828"/>
              </a:lnSpc>
            </a:pPr>
            <a:r>
              <a:rPr lang="en-US" sz="2020">
                <a:solidFill>
                  <a:srgbClr val="995B46"/>
                </a:solidFill>
                <a:latin typeface="Agrandir Medium Bold"/>
              </a:rPr>
              <a:t>God wants us to be watchful and  ready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E19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17668" y="6645016"/>
            <a:ext cx="2351999" cy="652885"/>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30345" y="1065935"/>
            <a:ext cx="567872" cy="534712"/>
          </a:xfrm>
          <a:prstGeom prst="rect">
            <a:avLst/>
          </a:prstGeom>
        </p:spPr>
      </p:pic>
      <p:sp>
        <p:nvSpPr>
          <p:cNvPr id="4" name="TextBox 4"/>
          <p:cNvSpPr txBox="1"/>
          <p:nvPr/>
        </p:nvSpPr>
        <p:spPr>
          <a:xfrm>
            <a:off x="2446460"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5" name="AutoShape 5"/>
          <p:cNvSpPr/>
          <p:nvPr/>
        </p:nvSpPr>
        <p:spPr>
          <a:xfrm>
            <a:off x="2430647" y="792534"/>
            <a:ext cx="2980944" cy="0"/>
          </a:xfrm>
          <a:prstGeom prst="line">
            <a:avLst/>
          </a:prstGeom>
          <a:ln w="38100" cap="flat">
            <a:solidFill>
              <a:srgbClr val="000000"/>
            </a:solidFill>
            <a:prstDash val="solid"/>
            <a:headEnd type="none" w="sm" len="sm"/>
            <a:tailEnd type="arrow" w="med" len="sm"/>
          </a:ln>
        </p:spPr>
      </p:sp>
      <p:sp>
        <p:nvSpPr>
          <p:cNvPr id="6" name="TextBox 6"/>
          <p:cNvSpPr txBox="1"/>
          <p:nvPr/>
        </p:nvSpPr>
        <p:spPr>
          <a:xfrm>
            <a:off x="713178" y="1565614"/>
            <a:ext cx="5906093" cy="2798765"/>
          </a:xfrm>
          <a:prstGeom prst="rect">
            <a:avLst/>
          </a:prstGeom>
        </p:spPr>
        <p:txBody>
          <a:bodyPr lIns="0" tIns="0" rIns="0" bIns="0" rtlCol="0" anchor="t">
            <a:spAutoFit/>
          </a:bodyPr>
          <a:lstStyle/>
          <a:p>
            <a:pPr algn="just">
              <a:lnSpc>
                <a:spcPts val="2187"/>
              </a:lnSpc>
              <a:spcBef>
                <a:spcPct val="0"/>
              </a:spcBef>
            </a:pPr>
            <a:r>
              <a:rPr lang="en-US" sz="1562">
                <a:solidFill>
                  <a:srgbClr val="000000"/>
                </a:solidFill>
                <a:latin typeface="Agrandir Medium"/>
              </a:rPr>
              <a:t>In the book of Revelation, John wrote about Jesus coming.  There were three flying angels with important messages for the people. The first angel reminds us to worship God for He is coming soon, the second angel predicted the fall of Satan's deception, and the third angel warns us to turn away from the enemy. Our church proclaims the End-Time Messages through the three angels, because He wants everyone to repent and worship Him before it is too late. His greatest desire is for everyone to be saved and be reunited with Him in heaven. </a:t>
            </a:r>
          </a:p>
        </p:txBody>
      </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379371" y="2321333"/>
            <a:ext cx="1090924" cy="1114610"/>
          </a:xfrm>
          <a:prstGeom prst="rect">
            <a:avLst/>
          </a:prstGeom>
        </p:spPr>
      </p:pic>
      <p:sp>
        <p:nvSpPr>
          <p:cNvPr id="8" name="TextBox 8"/>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9" name="TextBox 9"/>
          <p:cNvSpPr txBox="1"/>
          <p:nvPr/>
        </p:nvSpPr>
        <p:spPr>
          <a:xfrm>
            <a:off x="2822697" y="1090087"/>
            <a:ext cx="1660327" cy="405765"/>
          </a:xfrm>
          <a:prstGeom prst="rect">
            <a:avLst/>
          </a:prstGeom>
        </p:spPr>
        <p:txBody>
          <a:bodyPr lIns="0" tIns="0" rIns="0" bIns="0" rtlCol="0" anchor="t">
            <a:spAutoFit/>
          </a:bodyPr>
          <a:lstStyle/>
          <a:p>
            <a:pPr algn="ctr">
              <a:lnSpc>
                <a:spcPts val="3360"/>
              </a:lnSpc>
            </a:pPr>
            <a:r>
              <a:rPr lang="en-US" sz="2400">
                <a:solidFill>
                  <a:srgbClr val="000000"/>
                </a:solidFill>
                <a:latin typeface="Better Saturday"/>
              </a:rPr>
              <a:t>Key Thought</a:t>
            </a:r>
          </a:p>
        </p:txBody>
      </p:sp>
      <p:sp>
        <p:nvSpPr>
          <p:cNvPr id="10" name="TextBox 10"/>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sp>
        <p:nvSpPr>
          <p:cNvPr id="11" name="TextBox 11"/>
          <p:cNvSpPr txBox="1"/>
          <p:nvPr/>
        </p:nvSpPr>
        <p:spPr>
          <a:xfrm>
            <a:off x="2598217" y="4785233"/>
            <a:ext cx="5743434" cy="1969897"/>
          </a:xfrm>
          <a:prstGeom prst="rect">
            <a:avLst/>
          </a:prstGeom>
        </p:spPr>
        <p:txBody>
          <a:bodyPr lIns="0" tIns="0" rIns="0" bIns="0" rtlCol="0" anchor="t">
            <a:spAutoFit/>
          </a:bodyPr>
          <a:lstStyle/>
          <a:p>
            <a:pPr algn="r">
              <a:lnSpc>
                <a:spcPts val="2198"/>
              </a:lnSpc>
            </a:pPr>
            <a:r>
              <a:rPr lang="en-US" sz="1570">
                <a:solidFill>
                  <a:srgbClr val="000000"/>
                </a:solidFill>
                <a:latin typeface="Agrandir Medium"/>
              </a:rPr>
              <a:t>Our dear heavenly Father, Mighty Creator God, I come humbly before You. You are the God that is worthy of my praise and worship. Fill me with Your Holy Spirit that I may be like You. I want to be ready when Jesus comes. I want to  stay close to You each day. Keep me faithful and have the courage to tell others about You. </a:t>
            </a:r>
          </a:p>
          <a:p>
            <a:pPr algn="r">
              <a:lnSpc>
                <a:spcPts val="2198"/>
              </a:lnSpc>
              <a:spcBef>
                <a:spcPct val="0"/>
              </a:spcBef>
            </a:pPr>
            <a:r>
              <a:rPr lang="en-US" sz="1570">
                <a:solidFill>
                  <a:srgbClr val="000000"/>
                </a:solidFill>
                <a:latin typeface="Agrandir Medium"/>
              </a:rPr>
              <a:t> In Jesus Name, Amen</a:t>
            </a:r>
          </a:p>
        </p:txBody>
      </p:sp>
      <p:sp>
        <p:nvSpPr>
          <p:cNvPr id="12" name="TextBox 12"/>
          <p:cNvSpPr txBox="1"/>
          <p:nvPr/>
        </p:nvSpPr>
        <p:spPr>
          <a:xfrm>
            <a:off x="1078474" y="5106327"/>
            <a:ext cx="1374874" cy="405765"/>
          </a:xfrm>
          <a:prstGeom prst="rect">
            <a:avLst/>
          </a:prstGeom>
        </p:spPr>
        <p:txBody>
          <a:bodyPr lIns="0" tIns="0" rIns="0" bIns="0" rtlCol="0" anchor="t">
            <a:spAutoFit/>
          </a:bodyPr>
          <a:lstStyle/>
          <a:p>
            <a:pPr algn="ctr">
              <a:lnSpc>
                <a:spcPts val="3360"/>
              </a:lnSpc>
            </a:pPr>
            <a:r>
              <a:rPr lang="en-US" sz="2400">
                <a:solidFill>
                  <a:srgbClr val="000000"/>
                </a:solidFill>
                <a:latin typeface="Better Saturday"/>
              </a:rPr>
              <a:t>Prayer Time</a:t>
            </a:r>
          </a:p>
        </p:txBody>
      </p:sp>
      <p:sp>
        <p:nvSpPr>
          <p:cNvPr id="13" name="TextBox 13"/>
          <p:cNvSpPr txBox="1"/>
          <p:nvPr/>
        </p:nvSpPr>
        <p:spPr>
          <a:xfrm>
            <a:off x="2339151" y="4278654"/>
            <a:ext cx="5040220" cy="370839"/>
          </a:xfrm>
          <a:prstGeom prst="rect">
            <a:avLst/>
          </a:prstGeom>
        </p:spPr>
        <p:txBody>
          <a:bodyPr lIns="0" tIns="0" rIns="0" bIns="0" rtlCol="0" anchor="t">
            <a:spAutoFit/>
          </a:bodyPr>
          <a:lstStyle/>
          <a:p>
            <a:pPr algn="ctr">
              <a:lnSpc>
                <a:spcPts val="2660"/>
              </a:lnSpc>
            </a:pPr>
            <a:r>
              <a:rPr lang="en-US" sz="1900">
                <a:solidFill>
                  <a:srgbClr val="000000"/>
                </a:solidFill>
                <a:latin typeface="Agrandir Medium Italics"/>
              </a:rPr>
              <a:t>Devotional Life and the End-time Message</a:t>
            </a:r>
          </a:p>
        </p:txBody>
      </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57468" y="1316781"/>
            <a:ext cx="983205" cy="1004552"/>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522550" y="1735920"/>
            <a:ext cx="1009091" cy="1031000"/>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00488" y="5071633"/>
            <a:ext cx="300164" cy="44045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E19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174444" y="6618361"/>
            <a:ext cx="2351999" cy="652885"/>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3238" y="4553653"/>
            <a:ext cx="538834" cy="620241"/>
          </a:xfrm>
          <a:prstGeom prst="rect">
            <a:avLst/>
          </a:prstGeom>
        </p:spPr>
      </p:pic>
      <p:sp>
        <p:nvSpPr>
          <p:cNvPr id="4" name="TextBox 4"/>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5" name="TextBox 5"/>
          <p:cNvSpPr txBox="1"/>
          <p:nvPr/>
        </p:nvSpPr>
        <p:spPr>
          <a:xfrm>
            <a:off x="5063075" y="1111690"/>
            <a:ext cx="2325469" cy="405765"/>
          </a:xfrm>
          <a:prstGeom prst="rect">
            <a:avLst/>
          </a:prstGeom>
        </p:spPr>
        <p:txBody>
          <a:bodyPr lIns="0" tIns="0" rIns="0" bIns="0" rtlCol="0" anchor="t">
            <a:spAutoFit/>
          </a:bodyPr>
          <a:lstStyle/>
          <a:p>
            <a:pPr algn="ctr">
              <a:lnSpc>
                <a:spcPts val="3360"/>
              </a:lnSpc>
            </a:pPr>
            <a:r>
              <a:rPr lang="en-US" sz="2400">
                <a:solidFill>
                  <a:srgbClr val="000000"/>
                </a:solidFill>
                <a:latin typeface="Better Saturday"/>
              </a:rPr>
              <a:t>Prayer Suggestion</a:t>
            </a:r>
          </a:p>
        </p:txBody>
      </p:sp>
      <p:sp>
        <p:nvSpPr>
          <p:cNvPr id="6" name="TextBox 6"/>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sp>
        <p:nvSpPr>
          <p:cNvPr id="7" name="TextBox 7"/>
          <p:cNvSpPr txBox="1"/>
          <p:nvPr/>
        </p:nvSpPr>
        <p:spPr>
          <a:xfrm>
            <a:off x="1083710" y="4615052"/>
            <a:ext cx="2837410" cy="824865"/>
          </a:xfrm>
          <a:prstGeom prst="rect">
            <a:avLst/>
          </a:prstGeom>
        </p:spPr>
        <p:txBody>
          <a:bodyPr lIns="0" tIns="0" rIns="0" bIns="0" rtlCol="0" anchor="t">
            <a:spAutoFit/>
          </a:bodyPr>
          <a:lstStyle/>
          <a:p>
            <a:pPr algn="ctr">
              <a:lnSpc>
                <a:spcPts val="3359"/>
              </a:lnSpc>
            </a:pPr>
            <a:r>
              <a:rPr lang="en-US" sz="2400">
                <a:solidFill>
                  <a:srgbClr val="000000"/>
                </a:solidFill>
                <a:latin typeface="Better Saturday"/>
              </a:rPr>
              <a:t>Sing Praise</a:t>
            </a:r>
          </a:p>
          <a:p>
            <a:pPr algn="ctr">
              <a:lnSpc>
                <a:spcPts val="3359"/>
              </a:lnSpc>
            </a:pPr>
            <a:endParaRPr lang="en-US" sz="2400">
              <a:solidFill>
                <a:srgbClr val="000000"/>
              </a:solidFill>
              <a:latin typeface="Better Saturday"/>
            </a:endParaRPr>
          </a:p>
        </p:txBody>
      </p:sp>
      <p:sp>
        <p:nvSpPr>
          <p:cNvPr id="8" name="TextBox 8"/>
          <p:cNvSpPr txBox="1"/>
          <p:nvPr/>
        </p:nvSpPr>
        <p:spPr>
          <a:xfrm>
            <a:off x="576924" y="5250094"/>
            <a:ext cx="3707447" cy="1417447"/>
          </a:xfrm>
          <a:prstGeom prst="rect">
            <a:avLst/>
          </a:prstGeom>
        </p:spPr>
        <p:txBody>
          <a:bodyPr lIns="0" tIns="0" rIns="0" bIns="0" rtlCol="0" anchor="t">
            <a:spAutoFit/>
          </a:bodyPr>
          <a:lstStyle/>
          <a:p>
            <a:pPr algn="ctr">
              <a:lnSpc>
                <a:spcPts val="2197"/>
              </a:lnSpc>
            </a:pPr>
            <a:r>
              <a:rPr lang="en-US" sz="1569">
                <a:solidFill>
                  <a:srgbClr val="000000"/>
                </a:solidFill>
                <a:latin typeface="Agrandir Medium"/>
              </a:rPr>
              <a:t>SDAH#373 Seeking the Lost</a:t>
            </a:r>
          </a:p>
          <a:p>
            <a:pPr algn="ctr">
              <a:lnSpc>
                <a:spcPts val="2197"/>
              </a:lnSpc>
            </a:pPr>
            <a:r>
              <a:rPr lang="en-US" sz="1569">
                <a:solidFill>
                  <a:srgbClr val="000000"/>
                </a:solidFill>
                <a:latin typeface="Agrandir Medium"/>
              </a:rPr>
              <a:t>SDAH#213 Lift Up the Trumpet</a:t>
            </a:r>
          </a:p>
          <a:p>
            <a:pPr algn="ctr">
              <a:lnSpc>
                <a:spcPts val="2197"/>
              </a:lnSpc>
            </a:pPr>
            <a:r>
              <a:rPr lang="en-US" sz="1569">
                <a:solidFill>
                  <a:srgbClr val="000000"/>
                </a:solidFill>
                <a:latin typeface="Agrandir Medium"/>
              </a:rPr>
              <a:t>For God so Loved the World</a:t>
            </a:r>
          </a:p>
          <a:p>
            <a:pPr algn="ctr">
              <a:lnSpc>
                <a:spcPts val="2197"/>
              </a:lnSpc>
            </a:pPr>
            <a:r>
              <a:rPr lang="en-US" sz="1569">
                <a:solidFill>
                  <a:srgbClr val="000000"/>
                </a:solidFill>
                <a:latin typeface="Agrandir Medium"/>
              </a:rPr>
              <a:t>I Will Make You Fishers of Men</a:t>
            </a:r>
          </a:p>
          <a:p>
            <a:pPr algn="ctr">
              <a:lnSpc>
                <a:spcPts val="2197"/>
              </a:lnSpc>
            </a:pPr>
            <a:r>
              <a:rPr lang="en-US" sz="1569">
                <a:solidFill>
                  <a:srgbClr val="000000"/>
                </a:solidFill>
                <a:latin typeface="Agrandir Medium"/>
              </a:rPr>
              <a:t>With Christ in the Vessel </a:t>
            </a:r>
          </a:p>
        </p:txBody>
      </p:sp>
      <p:sp>
        <p:nvSpPr>
          <p:cNvPr id="9" name="TextBox 9"/>
          <p:cNvSpPr txBox="1"/>
          <p:nvPr/>
        </p:nvSpPr>
        <p:spPr>
          <a:xfrm>
            <a:off x="4188136" y="1755081"/>
            <a:ext cx="4433901" cy="2798572"/>
          </a:xfrm>
          <a:prstGeom prst="rect">
            <a:avLst/>
          </a:prstGeom>
        </p:spPr>
        <p:txBody>
          <a:bodyPr lIns="0" tIns="0" rIns="0" bIns="0" rtlCol="0" anchor="t">
            <a:spAutoFit/>
          </a:bodyPr>
          <a:lstStyle/>
          <a:p>
            <a:pPr>
              <a:lnSpc>
                <a:spcPts val="2197"/>
              </a:lnSpc>
            </a:pPr>
            <a:r>
              <a:rPr lang="en-US" sz="1569">
                <a:solidFill>
                  <a:srgbClr val="000000"/>
                </a:solidFill>
                <a:latin typeface="Agrandir Medium Bold"/>
              </a:rPr>
              <a:t>Praise &amp; Thanks</a:t>
            </a:r>
            <a:r>
              <a:rPr lang="en-US" sz="1569">
                <a:solidFill>
                  <a:srgbClr val="000000"/>
                </a:solidFill>
                <a:latin typeface="Agrandir Medium"/>
              </a:rPr>
              <a:t>  Give thanks for specific blessings and praise God for His goodness</a:t>
            </a:r>
          </a:p>
          <a:p>
            <a:pPr>
              <a:lnSpc>
                <a:spcPts val="2197"/>
              </a:lnSpc>
            </a:pPr>
            <a:r>
              <a:rPr lang="en-US" sz="1569">
                <a:solidFill>
                  <a:srgbClr val="000000"/>
                </a:solidFill>
                <a:latin typeface="Agrandir Medium Bold"/>
              </a:rPr>
              <a:t>Confession</a:t>
            </a:r>
            <a:r>
              <a:rPr lang="en-US" sz="1569">
                <a:solidFill>
                  <a:srgbClr val="000000"/>
                </a:solidFill>
                <a:latin typeface="Agrandir Medium"/>
              </a:rPr>
              <a:t>  Confess your wrongs and ask God for forgiveness</a:t>
            </a:r>
          </a:p>
          <a:p>
            <a:pPr>
              <a:lnSpc>
                <a:spcPts val="2197"/>
              </a:lnSpc>
            </a:pPr>
            <a:r>
              <a:rPr lang="en-US" sz="1569">
                <a:solidFill>
                  <a:srgbClr val="000000"/>
                </a:solidFill>
                <a:latin typeface="Agrandir Medium Bold"/>
              </a:rPr>
              <a:t>Guidance</a:t>
            </a:r>
            <a:r>
              <a:rPr lang="en-US" sz="1569">
                <a:solidFill>
                  <a:srgbClr val="000000"/>
                </a:solidFill>
                <a:latin typeface="Agrandir Medium"/>
              </a:rPr>
              <a:t>  Ask God for wisdom to make right choices</a:t>
            </a:r>
          </a:p>
          <a:p>
            <a:pPr>
              <a:lnSpc>
                <a:spcPts val="2197"/>
              </a:lnSpc>
            </a:pPr>
            <a:r>
              <a:rPr lang="en-US" sz="1569">
                <a:solidFill>
                  <a:srgbClr val="000000"/>
                </a:solidFill>
                <a:latin typeface="Agrandir Medium Bold"/>
              </a:rPr>
              <a:t>Church</a:t>
            </a:r>
            <a:r>
              <a:rPr lang="en-US" sz="1569">
                <a:solidFill>
                  <a:srgbClr val="000000"/>
                </a:solidFill>
                <a:latin typeface="Agrandir Medium"/>
              </a:rPr>
              <a:t>    Pray for the world church and our country</a:t>
            </a:r>
          </a:p>
          <a:p>
            <a:pPr>
              <a:lnSpc>
                <a:spcPts val="2197"/>
              </a:lnSpc>
            </a:pPr>
            <a:r>
              <a:rPr lang="en-US" sz="1569">
                <a:solidFill>
                  <a:srgbClr val="000000"/>
                </a:solidFill>
                <a:latin typeface="Agrandir Medium Bold"/>
              </a:rPr>
              <a:t>Requests</a:t>
            </a:r>
            <a:r>
              <a:rPr lang="en-US" sz="1569">
                <a:solidFill>
                  <a:srgbClr val="000000"/>
                </a:solidFill>
                <a:latin typeface="Agrandir Medium"/>
              </a:rPr>
              <a:t>  Pray for the needs of church members, family and neighbors</a:t>
            </a:r>
          </a:p>
        </p:txBody>
      </p:sp>
      <p:sp>
        <p:nvSpPr>
          <p:cNvPr id="10" name="TextBox 10"/>
          <p:cNvSpPr txBox="1"/>
          <p:nvPr/>
        </p:nvSpPr>
        <p:spPr>
          <a:xfrm>
            <a:off x="2439737"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11" name="AutoShape 11"/>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86358" y="2799477"/>
            <a:ext cx="1040509" cy="1063100"/>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92758" y="1973050"/>
            <a:ext cx="979707" cy="1000978"/>
          </a:xfrm>
          <a:prstGeom prst="rect">
            <a:avLst/>
          </a:prstGeom>
        </p:spPr>
      </p:pic>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02916" y="1627688"/>
            <a:ext cx="995215" cy="1016823"/>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552374" y="1110728"/>
            <a:ext cx="300164" cy="44045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FBC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160006" y="6621298"/>
            <a:ext cx="2351999" cy="652885"/>
          </a:xfrm>
          <a:prstGeom prst="rect">
            <a:avLst/>
          </a:prstGeom>
        </p:spPr>
      </p:pic>
      <p:sp>
        <p:nvSpPr>
          <p:cNvPr id="3" name="TextBox 3"/>
          <p:cNvSpPr txBox="1"/>
          <p:nvPr/>
        </p:nvSpPr>
        <p:spPr>
          <a:xfrm>
            <a:off x="2457733"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4" name="AutoShape 4"/>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5" name="Picture 5"/>
          <p:cNvPicPr>
            <a:picLocks noChangeAspect="1"/>
          </p:cNvPicPr>
          <p:nvPr/>
        </p:nvPicPr>
        <p:blipFill>
          <a:blip r:embed="rId3"/>
          <a:srcRect/>
          <a:stretch>
            <a:fillRect/>
          </a:stretch>
        </p:blipFill>
        <p:spPr>
          <a:xfrm>
            <a:off x="-4620" y="4260707"/>
            <a:ext cx="4870534" cy="3244993"/>
          </a:xfrm>
          <a:prstGeom prst="rect">
            <a:avLst/>
          </a:prstGeom>
        </p:spPr>
      </p:pic>
      <p:sp>
        <p:nvSpPr>
          <p:cNvPr id="6" name="TextBox 6"/>
          <p:cNvSpPr txBox="1"/>
          <p:nvPr/>
        </p:nvSpPr>
        <p:spPr>
          <a:xfrm>
            <a:off x="4884968" y="1815925"/>
            <a:ext cx="3543955" cy="548818"/>
          </a:xfrm>
          <a:prstGeom prst="rect">
            <a:avLst/>
          </a:prstGeom>
        </p:spPr>
        <p:txBody>
          <a:bodyPr lIns="0" tIns="0" rIns="0" bIns="0" rtlCol="0" anchor="t">
            <a:spAutoFit/>
          </a:bodyPr>
          <a:lstStyle/>
          <a:p>
            <a:pPr algn="ctr">
              <a:lnSpc>
                <a:spcPts val="3875"/>
              </a:lnSpc>
            </a:pPr>
            <a:r>
              <a:rPr lang="en-US" sz="2767">
                <a:solidFill>
                  <a:srgbClr val="000000"/>
                </a:solidFill>
                <a:latin typeface="Agrandir Medium"/>
              </a:rPr>
              <a:t>Don't Lose Your Mind</a:t>
            </a:r>
          </a:p>
        </p:txBody>
      </p:sp>
      <p:sp>
        <p:nvSpPr>
          <p:cNvPr id="7" name="TextBox 7"/>
          <p:cNvSpPr txBox="1"/>
          <p:nvPr/>
        </p:nvSpPr>
        <p:spPr>
          <a:xfrm>
            <a:off x="5035382" y="2559320"/>
            <a:ext cx="3243126" cy="2158504"/>
          </a:xfrm>
          <a:prstGeom prst="rect">
            <a:avLst/>
          </a:prstGeom>
        </p:spPr>
        <p:txBody>
          <a:bodyPr lIns="0" tIns="0" rIns="0" bIns="0" rtlCol="0" anchor="t">
            <a:spAutoFit/>
          </a:bodyPr>
          <a:lstStyle/>
          <a:p>
            <a:pPr algn="ctr">
              <a:lnSpc>
                <a:spcPts val="3352"/>
              </a:lnSpc>
            </a:pPr>
            <a:r>
              <a:rPr lang="en-US" sz="2394">
                <a:solidFill>
                  <a:srgbClr val="6D1E4B"/>
                </a:solidFill>
                <a:latin typeface="Agrandir Black Bold"/>
              </a:rPr>
              <a:t>“Keep your heart with all diligence, for out of it spring the issues of life” </a:t>
            </a:r>
          </a:p>
          <a:p>
            <a:pPr algn="ctr">
              <a:lnSpc>
                <a:spcPts val="3352"/>
              </a:lnSpc>
              <a:spcBef>
                <a:spcPct val="0"/>
              </a:spcBef>
            </a:pPr>
            <a:r>
              <a:rPr lang="en-US" sz="2394">
                <a:solidFill>
                  <a:srgbClr val="6D1E4B"/>
                </a:solidFill>
                <a:latin typeface="Agrandir Black Bold"/>
              </a:rPr>
              <a:t>Proverbs 4:23 (NIV)</a:t>
            </a:r>
          </a:p>
        </p:txBody>
      </p:sp>
      <p:sp>
        <p:nvSpPr>
          <p:cNvPr id="8" name="TextBox 8"/>
          <p:cNvSpPr txBox="1"/>
          <p:nvPr/>
        </p:nvSpPr>
        <p:spPr>
          <a:xfrm>
            <a:off x="1292655" y="1266921"/>
            <a:ext cx="1975604" cy="979107"/>
          </a:xfrm>
          <a:prstGeom prst="rect">
            <a:avLst/>
          </a:prstGeom>
        </p:spPr>
        <p:txBody>
          <a:bodyPr lIns="0" tIns="0" rIns="0" bIns="0" rtlCol="0" anchor="t">
            <a:spAutoFit/>
          </a:bodyPr>
          <a:lstStyle/>
          <a:p>
            <a:pPr algn="ctr">
              <a:lnSpc>
                <a:spcPts val="6933"/>
              </a:lnSpc>
            </a:pPr>
            <a:r>
              <a:rPr lang="en-US" sz="4952">
                <a:solidFill>
                  <a:srgbClr val="6D1E4B"/>
                </a:solidFill>
                <a:latin typeface="Agrandir Black"/>
              </a:rPr>
              <a:t> Day 9</a:t>
            </a:r>
          </a:p>
        </p:txBody>
      </p:sp>
      <p:sp>
        <p:nvSpPr>
          <p:cNvPr id="9" name="TextBox 9"/>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10" name="TextBox 10"/>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sp>
        <p:nvSpPr>
          <p:cNvPr id="11" name="TextBox 11"/>
          <p:cNvSpPr txBox="1"/>
          <p:nvPr/>
        </p:nvSpPr>
        <p:spPr>
          <a:xfrm>
            <a:off x="131204" y="2449061"/>
            <a:ext cx="4598887" cy="1229469"/>
          </a:xfrm>
          <a:prstGeom prst="rect">
            <a:avLst/>
          </a:prstGeom>
        </p:spPr>
        <p:txBody>
          <a:bodyPr lIns="0" tIns="0" rIns="0" bIns="0" rtlCol="0" anchor="t">
            <a:spAutoFit/>
          </a:bodyPr>
          <a:lstStyle/>
          <a:p>
            <a:pPr algn="ctr">
              <a:lnSpc>
                <a:spcPts val="3108"/>
              </a:lnSpc>
            </a:pPr>
            <a:r>
              <a:rPr lang="en-US" sz="2220">
                <a:solidFill>
                  <a:srgbClr val="6D1E4B"/>
                </a:solidFill>
                <a:latin typeface="Agrandir Medium Bold"/>
              </a:rPr>
              <a:t>Key Focus:</a:t>
            </a:r>
          </a:p>
          <a:p>
            <a:pPr algn="ctr">
              <a:lnSpc>
                <a:spcPts val="3108"/>
              </a:lnSpc>
            </a:pPr>
            <a:r>
              <a:rPr lang="en-US" sz="2220">
                <a:solidFill>
                  <a:srgbClr val="6D1E4B"/>
                </a:solidFill>
                <a:latin typeface="Agrandir Medium Bold"/>
              </a:rPr>
              <a:t>God wants us to keep our hearts and mind pure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FBC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22675" y="6625966"/>
            <a:ext cx="2351999" cy="652885"/>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7709" y="1237745"/>
            <a:ext cx="573480" cy="539993"/>
          </a:xfrm>
          <a:prstGeom prst="rect">
            <a:avLst/>
          </a:prstGeom>
        </p:spPr>
      </p:pic>
      <p:sp>
        <p:nvSpPr>
          <p:cNvPr id="4" name="TextBox 4"/>
          <p:cNvSpPr txBox="1"/>
          <p:nvPr/>
        </p:nvSpPr>
        <p:spPr>
          <a:xfrm>
            <a:off x="2446460"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5" name="AutoShape 5"/>
          <p:cNvSpPr/>
          <p:nvPr/>
        </p:nvSpPr>
        <p:spPr>
          <a:xfrm>
            <a:off x="2430647" y="792534"/>
            <a:ext cx="2980944" cy="0"/>
          </a:xfrm>
          <a:prstGeom prst="line">
            <a:avLst/>
          </a:prstGeom>
          <a:ln w="38100" cap="flat">
            <a:solidFill>
              <a:srgbClr val="000000"/>
            </a:solidFill>
            <a:prstDash val="solid"/>
            <a:headEnd type="none" w="sm" len="sm"/>
            <a:tailEnd type="arrow" w="med" len="sm"/>
          </a:ln>
        </p:spPr>
      </p:sp>
      <p:sp>
        <p:nvSpPr>
          <p:cNvPr id="6" name="TextBox 6"/>
          <p:cNvSpPr txBox="1"/>
          <p:nvPr/>
        </p:nvSpPr>
        <p:spPr>
          <a:xfrm>
            <a:off x="477403" y="1818180"/>
            <a:ext cx="6080996" cy="2437365"/>
          </a:xfrm>
          <a:prstGeom prst="rect">
            <a:avLst/>
          </a:prstGeom>
        </p:spPr>
        <p:txBody>
          <a:bodyPr lIns="0" tIns="0" rIns="0" bIns="0" rtlCol="0" anchor="t">
            <a:spAutoFit/>
          </a:bodyPr>
          <a:lstStyle/>
          <a:p>
            <a:pPr>
              <a:lnSpc>
                <a:spcPts val="2111"/>
              </a:lnSpc>
              <a:spcBef>
                <a:spcPct val="0"/>
              </a:spcBef>
            </a:pPr>
            <a:r>
              <a:rPr lang="en-US" sz="1507">
                <a:solidFill>
                  <a:srgbClr val="000000"/>
                </a:solidFill>
                <a:latin typeface="Agrandir Medium"/>
              </a:rPr>
              <a:t>Many bad things are happening around us and we see evil  people who are doing bad things. This happens when they do not have God in their hearts. They allow evil thoughts to fill their minds by doing things that are against God’s instructions. Our minds control our words and actions. When we fill our minds with good thoughts and focus on God, we allow God to come into our hearts. Spending time in praise, prayer and reading our Bible and sharing His love to others keeps us close to Him. Through our loving ways and lifestyle, people are able to see God’s love in us. </a:t>
            </a:r>
          </a:p>
        </p:txBody>
      </p:sp>
      <p:sp>
        <p:nvSpPr>
          <p:cNvPr id="7" name="TextBox 7"/>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8" name="TextBox 8"/>
          <p:cNvSpPr txBox="1"/>
          <p:nvPr/>
        </p:nvSpPr>
        <p:spPr>
          <a:xfrm>
            <a:off x="1600484" y="1264536"/>
            <a:ext cx="1660327" cy="405765"/>
          </a:xfrm>
          <a:prstGeom prst="rect">
            <a:avLst/>
          </a:prstGeom>
        </p:spPr>
        <p:txBody>
          <a:bodyPr lIns="0" tIns="0" rIns="0" bIns="0" rtlCol="0" anchor="t">
            <a:spAutoFit/>
          </a:bodyPr>
          <a:lstStyle/>
          <a:p>
            <a:pPr algn="ctr">
              <a:lnSpc>
                <a:spcPts val="3360"/>
              </a:lnSpc>
            </a:pPr>
            <a:r>
              <a:rPr lang="en-US" sz="2400">
                <a:solidFill>
                  <a:srgbClr val="000000"/>
                </a:solidFill>
                <a:latin typeface="Better Saturday"/>
              </a:rPr>
              <a:t>Key Thought</a:t>
            </a:r>
          </a:p>
        </p:txBody>
      </p:sp>
      <p:sp>
        <p:nvSpPr>
          <p:cNvPr id="9" name="TextBox 9"/>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sp>
        <p:nvSpPr>
          <p:cNvPr id="10" name="TextBox 10"/>
          <p:cNvSpPr txBox="1"/>
          <p:nvPr/>
        </p:nvSpPr>
        <p:spPr>
          <a:xfrm>
            <a:off x="2421122" y="4911823"/>
            <a:ext cx="6078511" cy="2069160"/>
          </a:xfrm>
          <a:prstGeom prst="rect">
            <a:avLst/>
          </a:prstGeom>
        </p:spPr>
        <p:txBody>
          <a:bodyPr lIns="0" tIns="0" rIns="0" bIns="0" rtlCol="0" anchor="t">
            <a:spAutoFit/>
          </a:bodyPr>
          <a:lstStyle/>
          <a:p>
            <a:pPr algn="r">
              <a:lnSpc>
                <a:spcPts val="2062"/>
              </a:lnSpc>
            </a:pPr>
            <a:r>
              <a:rPr lang="en-US" sz="1472">
                <a:solidFill>
                  <a:srgbClr val="000000"/>
                </a:solidFill>
                <a:latin typeface="Agrandir Medium"/>
              </a:rPr>
              <a:t>Our dear heavenly Father, King of the Universe. Forgive me for having evil thoughts. Help me from today onwards to allow You into my mind and heart. I want You to live in my heart so that everything else will be secondary. Take away whatever things that will distract me from being with You. Help me to make right choices and keep my heart pure. Guard and protect me from the evil one. </a:t>
            </a:r>
          </a:p>
          <a:p>
            <a:pPr algn="r">
              <a:lnSpc>
                <a:spcPts val="2062"/>
              </a:lnSpc>
            </a:pPr>
            <a:r>
              <a:rPr lang="en-US" sz="1472">
                <a:solidFill>
                  <a:srgbClr val="000000"/>
                </a:solidFill>
                <a:latin typeface="Agrandir Medium"/>
              </a:rPr>
              <a:t>In Jesus Name, Amen</a:t>
            </a:r>
          </a:p>
          <a:p>
            <a:pPr algn="r">
              <a:lnSpc>
                <a:spcPts val="2062"/>
              </a:lnSpc>
              <a:spcBef>
                <a:spcPct val="0"/>
              </a:spcBef>
            </a:pPr>
            <a:endParaRPr lang="en-US" sz="1472">
              <a:solidFill>
                <a:srgbClr val="000000"/>
              </a:solidFill>
              <a:latin typeface="Agrandir Medium"/>
            </a:endParaRPr>
          </a:p>
        </p:txBody>
      </p:sp>
      <p:sp>
        <p:nvSpPr>
          <p:cNvPr id="11" name="TextBox 11"/>
          <p:cNvSpPr txBox="1"/>
          <p:nvPr/>
        </p:nvSpPr>
        <p:spPr>
          <a:xfrm>
            <a:off x="1525702" y="4544355"/>
            <a:ext cx="1374874" cy="405765"/>
          </a:xfrm>
          <a:prstGeom prst="rect">
            <a:avLst/>
          </a:prstGeom>
        </p:spPr>
        <p:txBody>
          <a:bodyPr lIns="0" tIns="0" rIns="0" bIns="0" rtlCol="0" anchor="t">
            <a:spAutoFit/>
          </a:bodyPr>
          <a:lstStyle/>
          <a:p>
            <a:pPr algn="ctr">
              <a:lnSpc>
                <a:spcPts val="3360"/>
              </a:lnSpc>
            </a:pPr>
            <a:r>
              <a:rPr lang="en-US" sz="2400">
                <a:solidFill>
                  <a:srgbClr val="000000"/>
                </a:solidFill>
                <a:latin typeface="Better Saturday"/>
              </a:rPr>
              <a:t>Prayer Time</a:t>
            </a:r>
          </a:p>
        </p:txBody>
      </p:sp>
      <p:sp>
        <p:nvSpPr>
          <p:cNvPr id="12" name="TextBox 12"/>
          <p:cNvSpPr txBox="1"/>
          <p:nvPr/>
        </p:nvSpPr>
        <p:spPr>
          <a:xfrm>
            <a:off x="3052976" y="4466048"/>
            <a:ext cx="5350101" cy="422909"/>
          </a:xfrm>
          <a:prstGeom prst="rect">
            <a:avLst/>
          </a:prstGeom>
        </p:spPr>
        <p:txBody>
          <a:bodyPr lIns="0" tIns="0" rIns="0" bIns="0" rtlCol="0" anchor="t">
            <a:spAutoFit/>
          </a:bodyPr>
          <a:lstStyle/>
          <a:p>
            <a:pPr algn="ctr">
              <a:lnSpc>
                <a:spcPts val="2940"/>
              </a:lnSpc>
            </a:pPr>
            <a:r>
              <a:rPr lang="en-US" sz="2100">
                <a:solidFill>
                  <a:srgbClr val="000000"/>
                </a:solidFill>
                <a:latin typeface="Agrandir Medium Italics"/>
              </a:rPr>
              <a:t>Worship Keeps the Mind</a:t>
            </a:r>
          </a:p>
        </p:txBody>
      </p:sp>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30674" y="-31135"/>
            <a:ext cx="3581400" cy="2681573"/>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58400" y="1703321"/>
            <a:ext cx="1990635" cy="2073579"/>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71739" y="4509661"/>
            <a:ext cx="300164" cy="44045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FBC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71200" y="6586008"/>
            <a:ext cx="2351999" cy="652885"/>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57949" y="4050256"/>
            <a:ext cx="538834" cy="620241"/>
          </a:xfrm>
          <a:prstGeom prst="rect">
            <a:avLst/>
          </a:prstGeom>
        </p:spPr>
      </p:pic>
      <p:sp>
        <p:nvSpPr>
          <p:cNvPr id="4" name="TextBox 4"/>
          <p:cNvSpPr txBox="1"/>
          <p:nvPr/>
        </p:nvSpPr>
        <p:spPr>
          <a:xfrm>
            <a:off x="2439737"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5" name="AutoShape 5"/>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30674" y="-31135"/>
            <a:ext cx="3581400" cy="2681573"/>
          </a:xfrm>
          <a:prstGeom prst="rect">
            <a:avLst/>
          </a:prstGeom>
        </p:spPr>
      </p:pic>
      <p:sp>
        <p:nvSpPr>
          <p:cNvPr id="7" name="TextBox 7"/>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8" name="TextBox 8"/>
          <p:cNvSpPr txBox="1"/>
          <p:nvPr/>
        </p:nvSpPr>
        <p:spPr>
          <a:xfrm>
            <a:off x="1419877" y="1428533"/>
            <a:ext cx="2325469" cy="405765"/>
          </a:xfrm>
          <a:prstGeom prst="rect">
            <a:avLst/>
          </a:prstGeom>
        </p:spPr>
        <p:txBody>
          <a:bodyPr lIns="0" tIns="0" rIns="0" bIns="0" rtlCol="0" anchor="t">
            <a:spAutoFit/>
          </a:bodyPr>
          <a:lstStyle/>
          <a:p>
            <a:pPr algn="ctr">
              <a:lnSpc>
                <a:spcPts val="3360"/>
              </a:lnSpc>
            </a:pPr>
            <a:r>
              <a:rPr lang="en-US" sz="2400">
                <a:solidFill>
                  <a:srgbClr val="000000"/>
                </a:solidFill>
                <a:latin typeface="Better Saturday"/>
              </a:rPr>
              <a:t>Prayer Suggestion</a:t>
            </a:r>
          </a:p>
        </p:txBody>
      </p:sp>
      <p:sp>
        <p:nvSpPr>
          <p:cNvPr id="9" name="TextBox 9"/>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sp>
        <p:nvSpPr>
          <p:cNvPr id="10" name="TextBox 10"/>
          <p:cNvSpPr txBox="1"/>
          <p:nvPr/>
        </p:nvSpPr>
        <p:spPr>
          <a:xfrm>
            <a:off x="5697724" y="4137894"/>
            <a:ext cx="2847301" cy="824865"/>
          </a:xfrm>
          <a:prstGeom prst="rect">
            <a:avLst/>
          </a:prstGeom>
        </p:spPr>
        <p:txBody>
          <a:bodyPr lIns="0" tIns="0" rIns="0" bIns="0" rtlCol="0" anchor="t">
            <a:spAutoFit/>
          </a:bodyPr>
          <a:lstStyle/>
          <a:p>
            <a:pPr algn="ctr">
              <a:lnSpc>
                <a:spcPts val="3359"/>
              </a:lnSpc>
            </a:pPr>
            <a:r>
              <a:rPr lang="en-US" sz="2400">
                <a:solidFill>
                  <a:srgbClr val="000000"/>
                </a:solidFill>
                <a:latin typeface="Better Saturday"/>
              </a:rPr>
              <a:t>Sing Praise</a:t>
            </a:r>
          </a:p>
          <a:p>
            <a:pPr algn="ctr">
              <a:lnSpc>
                <a:spcPts val="3359"/>
              </a:lnSpc>
            </a:pPr>
            <a:endParaRPr lang="en-US" sz="2400">
              <a:solidFill>
                <a:srgbClr val="000000"/>
              </a:solidFill>
              <a:latin typeface="Better Saturday"/>
            </a:endParaRPr>
          </a:p>
        </p:txBody>
      </p:sp>
      <p:sp>
        <p:nvSpPr>
          <p:cNvPr id="11" name="TextBox 11"/>
          <p:cNvSpPr txBox="1"/>
          <p:nvPr/>
        </p:nvSpPr>
        <p:spPr>
          <a:xfrm>
            <a:off x="4994699" y="4809151"/>
            <a:ext cx="3707447" cy="1805432"/>
          </a:xfrm>
          <a:prstGeom prst="rect">
            <a:avLst/>
          </a:prstGeom>
        </p:spPr>
        <p:txBody>
          <a:bodyPr lIns="0" tIns="0" rIns="0" bIns="0" rtlCol="0" anchor="t">
            <a:spAutoFit/>
          </a:bodyPr>
          <a:lstStyle/>
          <a:p>
            <a:pPr algn="ctr">
              <a:lnSpc>
                <a:spcPts val="2338"/>
              </a:lnSpc>
            </a:pPr>
            <a:r>
              <a:rPr lang="en-US" sz="1670">
                <a:solidFill>
                  <a:srgbClr val="000000"/>
                </a:solidFill>
                <a:latin typeface="Agrandir Medium"/>
              </a:rPr>
              <a:t>SDAH #311 I Would Be like Jesus</a:t>
            </a:r>
          </a:p>
          <a:p>
            <a:pPr algn="ctr">
              <a:lnSpc>
                <a:spcPts val="2338"/>
              </a:lnSpc>
            </a:pPr>
            <a:r>
              <a:rPr lang="en-US" sz="1670">
                <a:solidFill>
                  <a:srgbClr val="000000"/>
                </a:solidFill>
                <a:latin typeface="Agrandir Medium"/>
              </a:rPr>
              <a:t>SDAH #327 I’d Rather Have Jesus</a:t>
            </a:r>
          </a:p>
          <a:p>
            <a:pPr algn="ctr">
              <a:lnSpc>
                <a:spcPts val="2338"/>
              </a:lnSpc>
            </a:pPr>
            <a:r>
              <a:rPr lang="en-US" sz="1670">
                <a:solidFill>
                  <a:srgbClr val="000000"/>
                </a:solidFill>
                <a:latin typeface="Agrandir Medium"/>
              </a:rPr>
              <a:t>Seek Ye First</a:t>
            </a:r>
          </a:p>
          <a:p>
            <a:pPr algn="ctr">
              <a:lnSpc>
                <a:spcPts val="2338"/>
              </a:lnSpc>
            </a:pPr>
            <a:r>
              <a:rPr lang="en-US" sz="1670">
                <a:solidFill>
                  <a:srgbClr val="000000"/>
                </a:solidFill>
                <a:latin typeface="Agrandir Medium"/>
              </a:rPr>
              <a:t>You are My All in All</a:t>
            </a:r>
          </a:p>
          <a:p>
            <a:pPr algn="ctr">
              <a:lnSpc>
                <a:spcPts val="2338"/>
              </a:lnSpc>
            </a:pPr>
            <a:r>
              <a:rPr lang="en-US" sz="1670">
                <a:solidFill>
                  <a:srgbClr val="000000"/>
                </a:solidFill>
                <a:latin typeface="Agrandir Medium"/>
              </a:rPr>
              <a:t>Into My Heart</a:t>
            </a:r>
          </a:p>
          <a:p>
            <a:pPr algn="ctr">
              <a:lnSpc>
                <a:spcPts val="2338"/>
              </a:lnSpc>
            </a:pPr>
            <a:r>
              <a:rPr lang="en-US" sz="1670">
                <a:solidFill>
                  <a:srgbClr val="000000"/>
                </a:solidFill>
                <a:latin typeface="Agrandir Medium"/>
              </a:rPr>
              <a:t>Create in Me a Clean Heart</a:t>
            </a:r>
          </a:p>
        </p:txBody>
      </p:sp>
      <p:sp>
        <p:nvSpPr>
          <p:cNvPr id="12" name="TextBox 12"/>
          <p:cNvSpPr txBox="1"/>
          <p:nvPr/>
        </p:nvSpPr>
        <p:spPr>
          <a:xfrm>
            <a:off x="477674" y="2143679"/>
            <a:ext cx="4433901" cy="2986532"/>
          </a:xfrm>
          <a:prstGeom prst="rect">
            <a:avLst/>
          </a:prstGeom>
        </p:spPr>
        <p:txBody>
          <a:bodyPr lIns="0" tIns="0" rIns="0" bIns="0" rtlCol="0" anchor="t">
            <a:spAutoFit/>
          </a:bodyPr>
          <a:lstStyle/>
          <a:p>
            <a:pPr>
              <a:lnSpc>
                <a:spcPts val="2338"/>
              </a:lnSpc>
            </a:pPr>
            <a:r>
              <a:rPr lang="en-US" sz="1670">
                <a:solidFill>
                  <a:srgbClr val="000000"/>
                </a:solidFill>
                <a:latin typeface="Agrandir Medium Bold"/>
              </a:rPr>
              <a:t>Praise &amp; Thanks</a:t>
            </a:r>
            <a:r>
              <a:rPr lang="en-US" sz="1670">
                <a:solidFill>
                  <a:srgbClr val="000000"/>
                </a:solidFill>
                <a:latin typeface="Agrandir Medium"/>
              </a:rPr>
              <a:t>  Give thanks for specific blessings and praise God for His goodness</a:t>
            </a:r>
          </a:p>
          <a:p>
            <a:pPr>
              <a:lnSpc>
                <a:spcPts val="2338"/>
              </a:lnSpc>
            </a:pPr>
            <a:r>
              <a:rPr lang="en-US" sz="1670">
                <a:solidFill>
                  <a:srgbClr val="000000"/>
                </a:solidFill>
                <a:latin typeface="Agrandir Medium Bold"/>
              </a:rPr>
              <a:t>Confession</a:t>
            </a:r>
            <a:r>
              <a:rPr lang="en-US" sz="1670">
                <a:solidFill>
                  <a:srgbClr val="000000"/>
                </a:solidFill>
                <a:latin typeface="Agrandir Medium"/>
              </a:rPr>
              <a:t>  Confess your wrongs and ask God for forgiveness</a:t>
            </a:r>
          </a:p>
          <a:p>
            <a:pPr>
              <a:lnSpc>
                <a:spcPts val="2338"/>
              </a:lnSpc>
            </a:pPr>
            <a:r>
              <a:rPr lang="en-US" sz="1670">
                <a:solidFill>
                  <a:srgbClr val="000000"/>
                </a:solidFill>
                <a:latin typeface="Agrandir Medium Bold"/>
              </a:rPr>
              <a:t>Guidance</a:t>
            </a:r>
            <a:r>
              <a:rPr lang="en-US" sz="1670">
                <a:solidFill>
                  <a:srgbClr val="000000"/>
                </a:solidFill>
                <a:latin typeface="Agrandir Medium"/>
              </a:rPr>
              <a:t>  Ask God for wisdom to make right choices</a:t>
            </a:r>
          </a:p>
          <a:p>
            <a:pPr>
              <a:lnSpc>
                <a:spcPts val="2338"/>
              </a:lnSpc>
            </a:pPr>
            <a:r>
              <a:rPr lang="en-US" sz="1670">
                <a:solidFill>
                  <a:srgbClr val="000000"/>
                </a:solidFill>
                <a:latin typeface="Agrandir Medium Bold"/>
              </a:rPr>
              <a:t>Church</a:t>
            </a:r>
            <a:r>
              <a:rPr lang="en-US" sz="1670">
                <a:solidFill>
                  <a:srgbClr val="000000"/>
                </a:solidFill>
                <a:latin typeface="Agrandir Medium"/>
              </a:rPr>
              <a:t>    Pray for the world church and our country</a:t>
            </a:r>
          </a:p>
          <a:p>
            <a:pPr>
              <a:lnSpc>
                <a:spcPts val="2338"/>
              </a:lnSpc>
            </a:pPr>
            <a:r>
              <a:rPr lang="en-US" sz="1670">
                <a:solidFill>
                  <a:srgbClr val="000000"/>
                </a:solidFill>
                <a:latin typeface="Agrandir Medium Bold"/>
              </a:rPr>
              <a:t>Requests</a:t>
            </a:r>
            <a:r>
              <a:rPr lang="en-US" sz="1670">
                <a:solidFill>
                  <a:srgbClr val="000000"/>
                </a:solidFill>
                <a:latin typeface="Agrandir Medium"/>
              </a:rPr>
              <a:t>  Pray for the needs of church members, family and neighbors</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52834" y="1393839"/>
            <a:ext cx="300164" cy="44045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11" t="16859" r="411"/>
          <a:stretch>
            <a:fillRect/>
          </a:stretch>
        </p:blipFill>
        <p:spPr>
          <a:xfrm>
            <a:off x="0" y="0"/>
            <a:ext cx="8953500" cy="7505700"/>
          </a:xfrm>
          <a:prstGeom prst="rect">
            <a:avLst/>
          </a:prstGeom>
        </p:spPr>
      </p:pic>
      <p:pic>
        <p:nvPicPr>
          <p:cNvPr id="3" name="Picture 3"/>
          <p:cNvPicPr>
            <a:picLocks noChangeAspect="1"/>
          </p:cNvPicPr>
          <p:nvPr/>
        </p:nvPicPr>
        <p:blipFill>
          <a:blip r:embed="rId3"/>
          <a:srcRect/>
          <a:stretch>
            <a:fillRect/>
          </a:stretch>
        </p:blipFill>
        <p:spPr>
          <a:xfrm>
            <a:off x="6128252" y="6592723"/>
            <a:ext cx="2351999" cy="652885"/>
          </a:xfrm>
          <a:prstGeom prst="rect">
            <a:avLst/>
          </a:prstGeom>
        </p:spPr>
      </p:pic>
      <p:sp>
        <p:nvSpPr>
          <p:cNvPr id="4" name="TextBox 4"/>
          <p:cNvSpPr txBox="1"/>
          <p:nvPr/>
        </p:nvSpPr>
        <p:spPr>
          <a:xfrm>
            <a:off x="2457733"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5" name="AutoShape 5"/>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6" name="Picture 6"/>
          <p:cNvPicPr>
            <a:picLocks noChangeAspect="1"/>
          </p:cNvPicPr>
          <p:nvPr/>
        </p:nvPicPr>
        <p:blipFill>
          <a:blip r:embed="rId4"/>
          <a:srcRect/>
          <a:stretch>
            <a:fillRect/>
          </a:stretch>
        </p:blipFill>
        <p:spPr>
          <a:xfrm>
            <a:off x="-1295533" y="2546357"/>
            <a:ext cx="7452360" cy="4965135"/>
          </a:xfrm>
          <a:prstGeom prst="rect">
            <a:avLst/>
          </a:prstGeom>
        </p:spPr>
      </p:pic>
      <p:sp>
        <p:nvSpPr>
          <p:cNvPr id="7" name="TextBox 7"/>
          <p:cNvSpPr txBox="1"/>
          <p:nvPr/>
        </p:nvSpPr>
        <p:spPr>
          <a:xfrm>
            <a:off x="4248541" y="2551731"/>
            <a:ext cx="3880081" cy="565329"/>
          </a:xfrm>
          <a:prstGeom prst="rect">
            <a:avLst/>
          </a:prstGeom>
        </p:spPr>
        <p:txBody>
          <a:bodyPr lIns="0" tIns="0" rIns="0" bIns="0" rtlCol="0" anchor="t">
            <a:spAutoFit/>
          </a:bodyPr>
          <a:lstStyle/>
          <a:p>
            <a:pPr algn="ctr">
              <a:lnSpc>
                <a:spcPts val="4015"/>
              </a:lnSpc>
            </a:pPr>
            <a:r>
              <a:rPr lang="en-US" sz="2867">
                <a:solidFill>
                  <a:srgbClr val="000000"/>
                </a:solidFill>
                <a:latin typeface="Agrandir Medium"/>
              </a:rPr>
              <a:t>I Will Go!</a:t>
            </a:r>
          </a:p>
        </p:txBody>
      </p:sp>
      <p:sp>
        <p:nvSpPr>
          <p:cNvPr id="8" name="TextBox 8"/>
          <p:cNvSpPr txBox="1"/>
          <p:nvPr/>
        </p:nvSpPr>
        <p:spPr>
          <a:xfrm>
            <a:off x="3921119" y="3600735"/>
            <a:ext cx="4808814" cy="1573034"/>
          </a:xfrm>
          <a:prstGeom prst="rect">
            <a:avLst/>
          </a:prstGeom>
        </p:spPr>
        <p:txBody>
          <a:bodyPr lIns="0" tIns="0" rIns="0" bIns="0" rtlCol="0" anchor="t">
            <a:spAutoFit/>
          </a:bodyPr>
          <a:lstStyle/>
          <a:p>
            <a:pPr algn="ctr">
              <a:lnSpc>
                <a:spcPts val="3072"/>
              </a:lnSpc>
            </a:pPr>
            <a:r>
              <a:rPr lang="en-US" sz="2194">
                <a:solidFill>
                  <a:srgbClr val="B2301B"/>
                </a:solidFill>
                <a:latin typeface="Agrandir Black Bold"/>
              </a:rPr>
              <a:t>“Whom shall I send, </a:t>
            </a:r>
          </a:p>
          <a:p>
            <a:pPr algn="ctr">
              <a:lnSpc>
                <a:spcPts val="3072"/>
              </a:lnSpc>
            </a:pPr>
            <a:r>
              <a:rPr lang="en-US" sz="2194">
                <a:solidFill>
                  <a:srgbClr val="B2301B"/>
                </a:solidFill>
                <a:latin typeface="Agrandir Black Bold"/>
              </a:rPr>
              <a:t>and who will go for Us?” </a:t>
            </a:r>
          </a:p>
          <a:p>
            <a:pPr algn="ctr">
              <a:lnSpc>
                <a:spcPts val="3072"/>
              </a:lnSpc>
              <a:spcBef>
                <a:spcPct val="0"/>
              </a:spcBef>
            </a:pPr>
            <a:r>
              <a:rPr lang="en-US" sz="2194">
                <a:solidFill>
                  <a:srgbClr val="B2301B"/>
                </a:solidFill>
                <a:latin typeface="Agrandir Black Bold"/>
              </a:rPr>
              <a:t>Then I said, Here am I! Send me” Isaiah 6:8 (NIV)</a:t>
            </a:r>
          </a:p>
        </p:txBody>
      </p:sp>
      <p:sp>
        <p:nvSpPr>
          <p:cNvPr id="9" name="TextBox 9"/>
          <p:cNvSpPr txBox="1"/>
          <p:nvPr/>
        </p:nvSpPr>
        <p:spPr>
          <a:xfrm>
            <a:off x="4870534" y="1412224"/>
            <a:ext cx="2378809" cy="979107"/>
          </a:xfrm>
          <a:prstGeom prst="rect">
            <a:avLst/>
          </a:prstGeom>
        </p:spPr>
        <p:txBody>
          <a:bodyPr lIns="0" tIns="0" rIns="0" bIns="0" rtlCol="0" anchor="t">
            <a:spAutoFit/>
          </a:bodyPr>
          <a:lstStyle/>
          <a:p>
            <a:pPr algn="ctr">
              <a:lnSpc>
                <a:spcPts val="6933"/>
              </a:lnSpc>
            </a:pPr>
            <a:r>
              <a:rPr lang="en-US" sz="4952">
                <a:solidFill>
                  <a:srgbClr val="B2301B"/>
                </a:solidFill>
                <a:latin typeface="Agrandir Black"/>
              </a:rPr>
              <a:t> Day 10</a:t>
            </a:r>
          </a:p>
        </p:txBody>
      </p:sp>
      <p:sp>
        <p:nvSpPr>
          <p:cNvPr id="10" name="TextBox 10"/>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11" name="TextBox 11"/>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sp>
        <p:nvSpPr>
          <p:cNvPr id="12" name="TextBox 12"/>
          <p:cNvSpPr txBox="1"/>
          <p:nvPr/>
        </p:nvSpPr>
        <p:spPr>
          <a:xfrm>
            <a:off x="889389" y="1381023"/>
            <a:ext cx="3082517" cy="1165334"/>
          </a:xfrm>
          <a:prstGeom prst="rect">
            <a:avLst/>
          </a:prstGeom>
        </p:spPr>
        <p:txBody>
          <a:bodyPr lIns="0" tIns="0" rIns="0" bIns="0" rtlCol="0" anchor="t">
            <a:spAutoFit/>
          </a:bodyPr>
          <a:lstStyle/>
          <a:p>
            <a:pPr algn="ctr">
              <a:lnSpc>
                <a:spcPts val="2968"/>
              </a:lnSpc>
            </a:pPr>
            <a:r>
              <a:rPr lang="en-US" sz="2120">
                <a:solidFill>
                  <a:srgbClr val="B2301B"/>
                </a:solidFill>
                <a:latin typeface="Agrandir Medium Bold"/>
              </a:rPr>
              <a:t>Key Focus:</a:t>
            </a:r>
          </a:p>
          <a:p>
            <a:pPr algn="ctr">
              <a:lnSpc>
                <a:spcPts val="2968"/>
              </a:lnSpc>
            </a:pPr>
            <a:r>
              <a:rPr lang="en-US" sz="2120">
                <a:solidFill>
                  <a:srgbClr val="B2301B"/>
                </a:solidFill>
                <a:latin typeface="Agrandir Medium Bold"/>
              </a:rPr>
              <a:t>God calls me to share His Love to others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11" t="16859" r="411"/>
          <a:stretch>
            <a:fillRect/>
          </a:stretch>
        </p:blipFill>
        <p:spPr>
          <a:xfrm>
            <a:off x="0" y="0"/>
            <a:ext cx="8953500" cy="7505700"/>
          </a:xfrm>
          <a:prstGeom prst="rect">
            <a:avLst/>
          </a:prstGeom>
        </p:spPr>
      </p:pic>
      <p:pic>
        <p:nvPicPr>
          <p:cNvPr id="3" name="Picture 3"/>
          <p:cNvPicPr>
            <a:picLocks noChangeAspect="1"/>
          </p:cNvPicPr>
          <p:nvPr/>
        </p:nvPicPr>
        <p:blipFill>
          <a:blip r:embed="rId3"/>
          <a:srcRect/>
          <a:stretch>
            <a:fillRect/>
          </a:stretch>
        </p:blipFill>
        <p:spPr>
          <a:xfrm>
            <a:off x="437611" y="6559291"/>
            <a:ext cx="2351999" cy="65288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2916" y="1123934"/>
            <a:ext cx="560374" cy="527652"/>
          </a:xfrm>
          <a:prstGeom prst="rect">
            <a:avLst/>
          </a:prstGeom>
        </p:spPr>
      </p:pic>
      <p:sp>
        <p:nvSpPr>
          <p:cNvPr id="5" name="TextBox 5"/>
          <p:cNvSpPr txBox="1"/>
          <p:nvPr/>
        </p:nvSpPr>
        <p:spPr>
          <a:xfrm>
            <a:off x="2446460"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6" name="AutoShape 6"/>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949949" y="399262"/>
            <a:ext cx="1676465" cy="1378892"/>
          </a:xfrm>
          <a:prstGeom prst="rect">
            <a:avLst/>
          </a:prstGeom>
        </p:spPr>
      </p:pic>
      <p:sp>
        <p:nvSpPr>
          <p:cNvPr id="8" name="TextBox 8"/>
          <p:cNvSpPr txBox="1"/>
          <p:nvPr/>
        </p:nvSpPr>
        <p:spPr>
          <a:xfrm>
            <a:off x="560195" y="1751505"/>
            <a:ext cx="7227986" cy="2522347"/>
          </a:xfrm>
          <a:prstGeom prst="rect">
            <a:avLst/>
          </a:prstGeom>
        </p:spPr>
        <p:txBody>
          <a:bodyPr lIns="0" tIns="0" rIns="0" bIns="0" rtlCol="0" anchor="t">
            <a:spAutoFit/>
          </a:bodyPr>
          <a:lstStyle/>
          <a:p>
            <a:pPr>
              <a:lnSpc>
                <a:spcPts val="2198"/>
              </a:lnSpc>
              <a:spcBef>
                <a:spcPct val="0"/>
              </a:spcBef>
            </a:pPr>
            <a:r>
              <a:rPr lang="en-US" sz="1570">
                <a:solidFill>
                  <a:srgbClr val="000000"/>
                </a:solidFill>
                <a:latin typeface="Agrandir Medium"/>
              </a:rPr>
              <a:t>God showed Prophet Isaiah a vision of Himself on the throne. It was a beautiful and glorious picture and yet Prophet Isaiah felt that he was unworthy to be in God’s magnificent presence. However, God revealed this vision to call Isaiah to spread the message of love and warning at the same time. God is worthy of our worship and He wants to be with us in heaven forever. This message must be shared with others before it is too late. God calls each of us to be His messengers. But first, we have to turn back to Him in worship and prayer. When we do that, we are empowered to go. We must go now for He is coming very soon.</a:t>
            </a:r>
          </a:p>
        </p:txBody>
      </p:sp>
      <p:sp>
        <p:nvSpPr>
          <p:cNvPr id="9" name="TextBox 9"/>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10" name="TextBox 10"/>
          <p:cNvSpPr txBox="1"/>
          <p:nvPr/>
        </p:nvSpPr>
        <p:spPr>
          <a:xfrm>
            <a:off x="1930872" y="1088709"/>
            <a:ext cx="1936278" cy="398892"/>
          </a:xfrm>
          <a:prstGeom prst="rect">
            <a:avLst/>
          </a:prstGeom>
        </p:spPr>
        <p:txBody>
          <a:bodyPr wrap="square" lIns="0" tIns="0" rIns="0" bIns="0" rtlCol="0" anchor="t">
            <a:spAutoFit/>
          </a:bodyPr>
          <a:lstStyle/>
          <a:p>
            <a:pPr algn="ctr">
              <a:lnSpc>
                <a:spcPts val="3360"/>
              </a:lnSpc>
            </a:pPr>
            <a:r>
              <a:rPr lang="en-US" sz="2400" dirty="0">
                <a:solidFill>
                  <a:srgbClr val="000000"/>
                </a:solidFill>
                <a:latin typeface="Better Saturday"/>
              </a:rPr>
              <a:t>Key Thought</a:t>
            </a:r>
          </a:p>
        </p:txBody>
      </p:sp>
      <p:sp>
        <p:nvSpPr>
          <p:cNvPr id="11" name="TextBox 11"/>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sp>
        <p:nvSpPr>
          <p:cNvPr id="12" name="TextBox 12"/>
          <p:cNvSpPr txBox="1"/>
          <p:nvPr/>
        </p:nvSpPr>
        <p:spPr>
          <a:xfrm>
            <a:off x="2646485" y="4852329"/>
            <a:ext cx="5708808" cy="2579134"/>
          </a:xfrm>
          <a:prstGeom prst="rect">
            <a:avLst/>
          </a:prstGeom>
        </p:spPr>
        <p:txBody>
          <a:bodyPr lIns="0" tIns="0" rIns="0" bIns="0" rtlCol="0" anchor="t">
            <a:spAutoFit/>
          </a:bodyPr>
          <a:lstStyle/>
          <a:p>
            <a:pPr algn="r">
              <a:lnSpc>
                <a:spcPts val="2062"/>
              </a:lnSpc>
            </a:pPr>
            <a:r>
              <a:rPr lang="en-US" sz="1472">
                <a:solidFill>
                  <a:srgbClr val="000000"/>
                </a:solidFill>
                <a:latin typeface="Agrandir Medium"/>
              </a:rPr>
              <a:t>Our dear heavenly Father, Mighty Creator God, thank you for calling me to serve You and share this important message. Even though I may be young, I can still do my part.  Please forgive me for my mistakes and not following Your call. Your love is not just for me but for everyone. You want all of us to be with You in heaven. Please give me courage and wisdom to be Your messenger in sharing Your love.</a:t>
            </a:r>
          </a:p>
          <a:p>
            <a:pPr algn="r">
              <a:lnSpc>
                <a:spcPts val="2062"/>
              </a:lnSpc>
            </a:pPr>
            <a:r>
              <a:rPr lang="en-US" sz="1472">
                <a:solidFill>
                  <a:srgbClr val="000000"/>
                </a:solidFill>
                <a:latin typeface="Agrandir Medium"/>
              </a:rPr>
              <a:t> In Jesus Name, Amen</a:t>
            </a:r>
          </a:p>
          <a:p>
            <a:pPr algn="r">
              <a:lnSpc>
                <a:spcPts val="2062"/>
              </a:lnSpc>
            </a:pPr>
            <a:endParaRPr lang="en-US" sz="1472">
              <a:solidFill>
                <a:srgbClr val="000000"/>
              </a:solidFill>
              <a:latin typeface="Agrandir Medium"/>
            </a:endParaRPr>
          </a:p>
          <a:p>
            <a:pPr algn="r">
              <a:lnSpc>
                <a:spcPts val="2062"/>
              </a:lnSpc>
              <a:spcBef>
                <a:spcPct val="0"/>
              </a:spcBef>
            </a:pPr>
            <a:endParaRPr lang="en-US" sz="1472">
              <a:solidFill>
                <a:srgbClr val="000000"/>
              </a:solidFill>
              <a:latin typeface="Agrandir Medium"/>
            </a:endParaRPr>
          </a:p>
        </p:txBody>
      </p:sp>
      <p:sp>
        <p:nvSpPr>
          <p:cNvPr id="13" name="TextBox 13"/>
          <p:cNvSpPr txBox="1"/>
          <p:nvPr/>
        </p:nvSpPr>
        <p:spPr>
          <a:xfrm>
            <a:off x="2073598" y="4390789"/>
            <a:ext cx="1793552" cy="405765"/>
          </a:xfrm>
          <a:prstGeom prst="rect">
            <a:avLst/>
          </a:prstGeom>
        </p:spPr>
        <p:txBody>
          <a:bodyPr wrap="square" lIns="0" tIns="0" rIns="0" bIns="0" rtlCol="0" anchor="t">
            <a:spAutoFit/>
          </a:bodyPr>
          <a:lstStyle/>
          <a:p>
            <a:pPr algn="ctr">
              <a:lnSpc>
                <a:spcPts val="3360"/>
              </a:lnSpc>
            </a:pPr>
            <a:r>
              <a:rPr lang="en-US" sz="2400" dirty="0">
                <a:solidFill>
                  <a:srgbClr val="000000"/>
                </a:solidFill>
                <a:latin typeface="Better Saturday"/>
              </a:rPr>
              <a:t>Prayer Time</a:t>
            </a:r>
          </a:p>
        </p:txBody>
      </p:sp>
      <p:sp>
        <p:nvSpPr>
          <p:cNvPr id="14" name="TextBox 14"/>
          <p:cNvSpPr txBox="1"/>
          <p:nvPr/>
        </p:nvSpPr>
        <p:spPr>
          <a:xfrm>
            <a:off x="3367160" y="4373645"/>
            <a:ext cx="5350101" cy="422909"/>
          </a:xfrm>
          <a:prstGeom prst="rect">
            <a:avLst/>
          </a:prstGeom>
        </p:spPr>
        <p:txBody>
          <a:bodyPr lIns="0" tIns="0" rIns="0" bIns="0" rtlCol="0" anchor="t">
            <a:spAutoFit/>
          </a:bodyPr>
          <a:lstStyle/>
          <a:p>
            <a:pPr algn="ctr">
              <a:lnSpc>
                <a:spcPts val="2940"/>
              </a:lnSpc>
            </a:pPr>
            <a:r>
              <a:rPr lang="en-US" sz="2100">
                <a:solidFill>
                  <a:srgbClr val="000000"/>
                </a:solidFill>
                <a:latin typeface="Agrandir Medium Italics"/>
              </a:rPr>
              <a:t>Empowered to Finish the Work</a:t>
            </a:r>
          </a:p>
        </p:txBody>
      </p:sp>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63290" y="4438414"/>
            <a:ext cx="300164" cy="44045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6EF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57565" y="6658514"/>
            <a:ext cx="2351999" cy="652885"/>
          </a:xfrm>
          <a:prstGeom prst="rect">
            <a:avLst/>
          </a:prstGeom>
        </p:spPr>
      </p:pic>
      <p:sp>
        <p:nvSpPr>
          <p:cNvPr id="3" name="TextBox 3"/>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4" name="TextBox 4"/>
          <p:cNvSpPr txBox="1"/>
          <p:nvPr/>
        </p:nvSpPr>
        <p:spPr>
          <a:xfrm>
            <a:off x="1224901" y="1643781"/>
            <a:ext cx="2411492" cy="405765"/>
          </a:xfrm>
          <a:prstGeom prst="rect">
            <a:avLst/>
          </a:prstGeom>
        </p:spPr>
        <p:txBody>
          <a:bodyPr lIns="0" tIns="0" rIns="0" bIns="0" rtlCol="0" anchor="t">
            <a:spAutoFit/>
          </a:bodyPr>
          <a:lstStyle/>
          <a:p>
            <a:pPr algn="ctr">
              <a:lnSpc>
                <a:spcPts val="3360"/>
              </a:lnSpc>
            </a:pPr>
            <a:r>
              <a:rPr lang="en-US" sz="2400">
                <a:solidFill>
                  <a:srgbClr val="000000"/>
                </a:solidFill>
                <a:latin typeface="Better Saturday"/>
              </a:rPr>
              <a:t> Prayer Suggestion</a:t>
            </a:r>
          </a:p>
        </p:txBody>
      </p:sp>
      <p:sp>
        <p:nvSpPr>
          <p:cNvPr id="5" name="TextBox 5"/>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sp>
        <p:nvSpPr>
          <p:cNvPr id="6" name="TextBox 6"/>
          <p:cNvSpPr txBox="1"/>
          <p:nvPr/>
        </p:nvSpPr>
        <p:spPr>
          <a:xfrm>
            <a:off x="568348" y="2442250"/>
            <a:ext cx="4433901" cy="3093283"/>
          </a:xfrm>
          <a:prstGeom prst="rect">
            <a:avLst/>
          </a:prstGeom>
        </p:spPr>
        <p:txBody>
          <a:bodyPr lIns="0" tIns="0" rIns="0" bIns="0" rtlCol="0" anchor="t">
            <a:spAutoFit/>
          </a:bodyPr>
          <a:lstStyle/>
          <a:p>
            <a:pPr>
              <a:lnSpc>
                <a:spcPts val="2198"/>
              </a:lnSpc>
            </a:pPr>
            <a:r>
              <a:rPr lang="en-US" sz="1570" dirty="0">
                <a:solidFill>
                  <a:srgbClr val="000000"/>
                </a:solidFill>
                <a:latin typeface="Agrandir Medium Bold"/>
              </a:rPr>
              <a:t>Praise &amp; Thanks</a:t>
            </a:r>
            <a:r>
              <a:rPr lang="en-US" sz="1570" dirty="0">
                <a:solidFill>
                  <a:srgbClr val="000000"/>
                </a:solidFill>
                <a:latin typeface="Agrandir Medium"/>
              </a:rPr>
              <a:t>  Give thanks for specific blessings and praise God for His goodness</a:t>
            </a:r>
          </a:p>
          <a:p>
            <a:pPr>
              <a:lnSpc>
                <a:spcPts val="2198"/>
              </a:lnSpc>
            </a:pPr>
            <a:r>
              <a:rPr lang="en-US" sz="1570" dirty="0">
                <a:solidFill>
                  <a:srgbClr val="000000"/>
                </a:solidFill>
                <a:latin typeface="Agrandir Medium Bold"/>
              </a:rPr>
              <a:t>Confession</a:t>
            </a:r>
            <a:r>
              <a:rPr lang="en-US" sz="1570" dirty="0">
                <a:solidFill>
                  <a:srgbClr val="000000"/>
                </a:solidFill>
                <a:latin typeface="Agrandir Medium"/>
              </a:rPr>
              <a:t>  Confess your wrongs and ask God for forgiveness</a:t>
            </a:r>
          </a:p>
          <a:p>
            <a:pPr>
              <a:lnSpc>
                <a:spcPts val="2198"/>
              </a:lnSpc>
            </a:pPr>
            <a:r>
              <a:rPr lang="en-US" sz="1570" dirty="0">
                <a:solidFill>
                  <a:srgbClr val="000000"/>
                </a:solidFill>
                <a:latin typeface="Agrandir Medium Bold"/>
              </a:rPr>
              <a:t>Guidance</a:t>
            </a:r>
            <a:r>
              <a:rPr lang="en-US" sz="1570" dirty="0">
                <a:solidFill>
                  <a:srgbClr val="000000"/>
                </a:solidFill>
                <a:latin typeface="Agrandir Medium"/>
              </a:rPr>
              <a:t>  Ask God for wisdom to make right choices</a:t>
            </a:r>
          </a:p>
          <a:p>
            <a:pPr>
              <a:lnSpc>
                <a:spcPts val="2198"/>
              </a:lnSpc>
            </a:pPr>
            <a:r>
              <a:rPr lang="en-US" sz="1570" dirty="0">
                <a:solidFill>
                  <a:srgbClr val="000000"/>
                </a:solidFill>
                <a:latin typeface="Agrandir Medium Bold"/>
              </a:rPr>
              <a:t>Church</a:t>
            </a:r>
            <a:r>
              <a:rPr lang="en-US" sz="1570" dirty="0">
                <a:solidFill>
                  <a:srgbClr val="000000"/>
                </a:solidFill>
                <a:latin typeface="Agrandir Medium"/>
              </a:rPr>
              <a:t>    Pray for the world church and our country</a:t>
            </a:r>
          </a:p>
          <a:p>
            <a:pPr>
              <a:lnSpc>
                <a:spcPts val="2198"/>
              </a:lnSpc>
            </a:pPr>
            <a:r>
              <a:rPr lang="en-US" sz="1570" dirty="0">
                <a:solidFill>
                  <a:srgbClr val="000000"/>
                </a:solidFill>
                <a:latin typeface="Agrandir Medium Bold"/>
              </a:rPr>
              <a:t>Requests</a:t>
            </a:r>
            <a:r>
              <a:rPr lang="en-US" sz="1570" dirty="0">
                <a:solidFill>
                  <a:srgbClr val="000000"/>
                </a:solidFill>
                <a:latin typeface="Agrandir Medium"/>
              </a:rPr>
              <a:t>  Pray for the needs of church members, family and neighbors and all children’s needs to be met.</a:t>
            </a:r>
          </a:p>
        </p:txBody>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46091" y="2210970"/>
            <a:ext cx="628821" cy="723823"/>
          </a:xfrm>
          <a:prstGeom prst="rect">
            <a:avLst/>
          </a:prstGeom>
        </p:spPr>
      </p:pic>
      <p:sp>
        <p:nvSpPr>
          <p:cNvPr id="8" name="TextBox 8"/>
          <p:cNvSpPr txBox="1"/>
          <p:nvPr/>
        </p:nvSpPr>
        <p:spPr>
          <a:xfrm>
            <a:off x="6254621" y="2346187"/>
            <a:ext cx="1603772" cy="405765"/>
          </a:xfrm>
          <a:prstGeom prst="rect">
            <a:avLst/>
          </a:prstGeom>
        </p:spPr>
        <p:txBody>
          <a:bodyPr lIns="0" tIns="0" rIns="0" bIns="0" rtlCol="0" anchor="t">
            <a:spAutoFit/>
          </a:bodyPr>
          <a:lstStyle/>
          <a:p>
            <a:pPr algn="ctr">
              <a:lnSpc>
                <a:spcPts val="3360"/>
              </a:lnSpc>
            </a:pPr>
            <a:r>
              <a:rPr lang="en-US" sz="2400">
                <a:solidFill>
                  <a:srgbClr val="000000"/>
                </a:solidFill>
                <a:latin typeface="Better Saturday"/>
              </a:rPr>
              <a:t> Sing Praise</a:t>
            </a:r>
          </a:p>
        </p:txBody>
      </p:sp>
      <p:sp>
        <p:nvSpPr>
          <p:cNvPr id="9" name="TextBox 9"/>
          <p:cNvSpPr txBox="1"/>
          <p:nvPr/>
        </p:nvSpPr>
        <p:spPr>
          <a:xfrm>
            <a:off x="5446091" y="3002474"/>
            <a:ext cx="3220831" cy="1417447"/>
          </a:xfrm>
          <a:prstGeom prst="rect">
            <a:avLst/>
          </a:prstGeom>
        </p:spPr>
        <p:txBody>
          <a:bodyPr lIns="0" tIns="0" rIns="0" bIns="0" rtlCol="0" anchor="t">
            <a:spAutoFit/>
          </a:bodyPr>
          <a:lstStyle/>
          <a:p>
            <a:pPr algn="ctr">
              <a:lnSpc>
                <a:spcPts val="2198"/>
              </a:lnSpc>
            </a:pPr>
            <a:r>
              <a:rPr lang="en-US" sz="1570">
                <a:solidFill>
                  <a:srgbClr val="000000"/>
                </a:solidFill>
                <a:latin typeface="Agrandir Medium"/>
              </a:rPr>
              <a:t>SDAH 499 What a Friend We Have in Jesus</a:t>
            </a:r>
          </a:p>
          <a:p>
            <a:pPr algn="ctr">
              <a:lnSpc>
                <a:spcPts val="2198"/>
              </a:lnSpc>
            </a:pPr>
            <a:r>
              <a:rPr lang="en-US" sz="1570">
                <a:solidFill>
                  <a:srgbClr val="000000"/>
                </a:solidFill>
                <a:latin typeface="Agrandir Medium"/>
              </a:rPr>
              <a:t>Change My Heart, O God</a:t>
            </a:r>
          </a:p>
          <a:p>
            <a:pPr algn="ctr">
              <a:lnSpc>
                <a:spcPts val="2198"/>
              </a:lnSpc>
            </a:pPr>
            <a:r>
              <a:rPr lang="en-US" sz="1570">
                <a:solidFill>
                  <a:srgbClr val="000000"/>
                </a:solidFill>
                <a:latin typeface="Agrandir Medium"/>
              </a:rPr>
              <a:t>Jesus Loves Me</a:t>
            </a:r>
          </a:p>
          <a:p>
            <a:pPr algn="ctr">
              <a:lnSpc>
                <a:spcPts val="2198"/>
              </a:lnSpc>
            </a:pPr>
            <a:r>
              <a:rPr lang="en-US" sz="1570">
                <a:solidFill>
                  <a:srgbClr val="000000"/>
                </a:solidFill>
                <a:latin typeface="Agrandir Medium"/>
              </a:rPr>
              <a:t>I Love You, Lord</a:t>
            </a:r>
          </a:p>
        </p:txBody>
      </p:sp>
      <p:pic>
        <p:nvPicPr>
          <p:cNvPr id="10" name="Picture 10"/>
          <p:cNvPicPr>
            <a:picLocks noChangeAspect="1"/>
          </p:cNvPicPr>
          <p:nvPr/>
        </p:nvPicPr>
        <p:blipFill>
          <a:blip r:embed="rId5"/>
          <a:srcRect/>
          <a:stretch>
            <a:fillRect/>
          </a:stretch>
        </p:blipFill>
        <p:spPr>
          <a:xfrm rot="354252">
            <a:off x="7797506" y="5456925"/>
            <a:ext cx="1419376" cy="2307929"/>
          </a:xfrm>
          <a:prstGeom prst="rect">
            <a:avLst/>
          </a:prstGeom>
        </p:spPr>
      </p:pic>
      <p:sp>
        <p:nvSpPr>
          <p:cNvPr id="11" name="TextBox 11"/>
          <p:cNvSpPr txBox="1"/>
          <p:nvPr/>
        </p:nvSpPr>
        <p:spPr>
          <a:xfrm>
            <a:off x="2456097"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12" name="AutoShape 12"/>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2834" y="1650247"/>
            <a:ext cx="300164" cy="44045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6170"/>
          <a:stretch>
            <a:fillRect/>
          </a:stretch>
        </p:blipFill>
        <p:spPr>
          <a:xfrm>
            <a:off x="0" y="0"/>
            <a:ext cx="8953500" cy="7861760"/>
          </a:xfrm>
          <a:prstGeom prst="rect">
            <a:avLst/>
          </a:prstGeom>
        </p:spPr>
      </p:pic>
      <p:pic>
        <p:nvPicPr>
          <p:cNvPr id="3" name="Picture 3"/>
          <p:cNvPicPr>
            <a:picLocks noChangeAspect="1"/>
          </p:cNvPicPr>
          <p:nvPr/>
        </p:nvPicPr>
        <p:blipFill>
          <a:blip r:embed="rId3"/>
          <a:srcRect/>
          <a:stretch>
            <a:fillRect/>
          </a:stretch>
        </p:blipFill>
        <p:spPr>
          <a:xfrm>
            <a:off x="483320" y="6588818"/>
            <a:ext cx="2351999" cy="65288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25866" y="4177037"/>
            <a:ext cx="538834" cy="620241"/>
          </a:xfrm>
          <a:prstGeom prst="rect">
            <a:avLst/>
          </a:prstGeom>
        </p:spPr>
      </p:pic>
      <p:sp>
        <p:nvSpPr>
          <p:cNvPr id="5" name="TextBox 5"/>
          <p:cNvSpPr txBox="1"/>
          <p:nvPr/>
        </p:nvSpPr>
        <p:spPr>
          <a:xfrm>
            <a:off x="2439737"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6" name="AutoShape 6"/>
          <p:cNvSpPr/>
          <p:nvPr/>
        </p:nvSpPr>
        <p:spPr>
          <a:xfrm>
            <a:off x="2430647" y="792534"/>
            <a:ext cx="2980944" cy="0"/>
          </a:xfrm>
          <a:prstGeom prst="line">
            <a:avLst/>
          </a:prstGeom>
          <a:ln w="38100" cap="flat">
            <a:solidFill>
              <a:srgbClr val="000000"/>
            </a:solidFill>
            <a:prstDash val="solid"/>
            <a:headEnd type="none" w="sm" len="sm"/>
            <a:tailEnd type="arrow" w="med" len="sm"/>
          </a:ln>
        </p:spPr>
      </p:sp>
      <p:sp>
        <p:nvSpPr>
          <p:cNvPr id="7" name="TextBox 7"/>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8" name="TextBox 8"/>
          <p:cNvSpPr txBox="1"/>
          <p:nvPr/>
        </p:nvSpPr>
        <p:spPr>
          <a:xfrm>
            <a:off x="1292655" y="1316464"/>
            <a:ext cx="2980944" cy="398892"/>
          </a:xfrm>
          <a:prstGeom prst="rect">
            <a:avLst/>
          </a:prstGeom>
        </p:spPr>
        <p:txBody>
          <a:bodyPr wrap="square" lIns="0" tIns="0" rIns="0" bIns="0" rtlCol="0" anchor="t">
            <a:spAutoFit/>
          </a:bodyPr>
          <a:lstStyle/>
          <a:p>
            <a:pPr algn="ctr">
              <a:lnSpc>
                <a:spcPts val="3360"/>
              </a:lnSpc>
            </a:pPr>
            <a:r>
              <a:rPr lang="en-US" sz="2400" dirty="0">
                <a:solidFill>
                  <a:srgbClr val="000000"/>
                </a:solidFill>
                <a:latin typeface="Better Saturday"/>
              </a:rPr>
              <a:t>Prayer Suggestion</a:t>
            </a:r>
          </a:p>
        </p:txBody>
      </p:sp>
      <p:sp>
        <p:nvSpPr>
          <p:cNvPr id="9" name="TextBox 9"/>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sp>
        <p:nvSpPr>
          <p:cNvPr id="10" name="TextBox 10"/>
          <p:cNvSpPr txBox="1"/>
          <p:nvPr/>
        </p:nvSpPr>
        <p:spPr>
          <a:xfrm>
            <a:off x="5325866" y="4255516"/>
            <a:ext cx="2847301" cy="824865"/>
          </a:xfrm>
          <a:prstGeom prst="rect">
            <a:avLst/>
          </a:prstGeom>
        </p:spPr>
        <p:txBody>
          <a:bodyPr lIns="0" tIns="0" rIns="0" bIns="0" rtlCol="0" anchor="t">
            <a:spAutoFit/>
          </a:bodyPr>
          <a:lstStyle/>
          <a:p>
            <a:pPr algn="ctr">
              <a:lnSpc>
                <a:spcPts val="3360"/>
              </a:lnSpc>
            </a:pPr>
            <a:r>
              <a:rPr lang="en-US" sz="2400" dirty="0">
                <a:solidFill>
                  <a:srgbClr val="000000"/>
                </a:solidFill>
                <a:latin typeface="Better Saturday"/>
              </a:rPr>
              <a:t>Sing Praise</a:t>
            </a:r>
          </a:p>
          <a:p>
            <a:pPr algn="ctr">
              <a:lnSpc>
                <a:spcPts val="3360"/>
              </a:lnSpc>
            </a:pPr>
            <a:endParaRPr lang="en-US" sz="2400" dirty="0">
              <a:solidFill>
                <a:srgbClr val="000000"/>
              </a:solidFill>
              <a:latin typeface="Better Saturday"/>
            </a:endParaRPr>
          </a:p>
        </p:txBody>
      </p:sp>
      <p:sp>
        <p:nvSpPr>
          <p:cNvPr id="11" name="TextBox 11"/>
          <p:cNvSpPr txBox="1"/>
          <p:nvPr/>
        </p:nvSpPr>
        <p:spPr>
          <a:xfrm>
            <a:off x="4281350" y="4794276"/>
            <a:ext cx="4161234" cy="1693672"/>
          </a:xfrm>
          <a:prstGeom prst="rect">
            <a:avLst/>
          </a:prstGeom>
        </p:spPr>
        <p:txBody>
          <a:bodyPr lIns="0" tIns="0" rIns="0" bIns="0" rtlCol="0" anchor="t">
            <a:spAutoFit/>
          </a:bodyPr>
          <a:lstStyle/>
          <a:p>
            <a:pPr algn="ctr">
              <a:lnSpc>
                <a:spcPts val="2198"/>
              </a:lnSpc>
            </a:pPr>
            <a:r>
              <a:rPr lang="en-US" sz="1570">
                <a:solidFill>
                  <a:srgbClr val="000000"/>
                </a:solidFill>
                <a:latin typeface="Agrandir Medium"/>
              </a:rPr>
              <a:t>SDAH #330 Take My Life and Let it Be</a:t>
            </a:r>
          </a:p>
          <a:p>
            <a:pPr algn="ctr">
              <a:lnSpc>
                <a:spcPts val="2198"/>
              </a:lnSpc>
            </a:pPr>
            <a:r>
              <a:rPr lang="en-US" sz="1570">
                <a:solidFill>
                  <a:srgbClr val="000000"/>
                </a:solidFill>
                <a:latin typeface="Agrandir Medium"/>
              </a:rPr>
              <a:t>SDAH #618 Stand Up, Stand Up for Jesus</a:t>
            </a:r>
          </a:p>
          <a:p>
            <a:pPr algn="ctr">
              <a:lnSpc>
                <a:spcPts val="2198"/>
              </a:lnSpc>
            </a:pPr>
            <a:r>
              <a:rPr lang="en-US" sz="1570">
                <a:solidFill>
                  <a:srgbClr val="000000"/>
                </a:solidFill>
                <a:latin typeface="Agrandir Medium"/>
              </a:rPr>
              <a:t>Father, I Adore You</a:t>
            </a:r>
          </a:p>
          <a:p>
            <a:pPr algn="ctr">
              <a:lnSpc>
                <a:spcPts val="2198"/>
              </a:lnSpc>
            </a:pPr>
            <a:r>
              <a:rPr lang="en-US" sz="1570">
                <a:solidFill>
                  <a:srgbClr val="000000"/>
                </a:solidFill>
                <a:latin typeface="Agrandir Medium"/>
              </a:rPr>
              <a:t>Pass It On</a:t>
            </a:r>
          </a:p>
          <a:p>
            <a:pPr algn="ctr">
              <a:lnSpc>
                <a:spcPts val="2198"/>
              </a:lnSpc>
            </a:pPr>
            <a:r>
              <a:rPr lang="en-US" sz="1570">
                <a:solidFill>
                  <a:srgbClr val="000000"/>
                </a:solidFill>
                <a:latin typeface="Agrandir Medium"/>
              </a:rPr>
              <a:t>Make Me a Servant</a:t>
            </a:r>
          </a:p>
          <a:p>
            <a:pPr algn="ctr">
              <a:lnSpc>
                <a:spcPts val="2198"/>
              </a:lnSpc>
            </a:pPr>
            <a:r>
              <a:rPr lang="en-US" sz="1570">
                <a:solidFill>
                  <a:srgbClr val="000000"/>
                </a:solidFill>
                <a:latin typeface="Agrandir Medium"/>
              </a:rPr>
              <a:t>This Little light of Mine</a:t>
            </a:r>
          </a:p>
        </p:txBody>
      </p:sp>
      <p:sp>
        <p:nvSpPr>
          <p:cNvPr id="12" name="TextBox 12"/>
          <p:cNvSpPr txBox="1"/>
          <p:nvPr/>
        </p:nvSpPr>
        <p:spPr>
          <a:xfrm>
            <a:off x="618369" y="1998706"/>
            <a:ext cx="4433901" cy="2798572"/>
          </a:xfrm>
          <a:prstGeom prst="rect">
            <a:avLst/>
          </a:prstGeom>
        </p:spPr>
        <p:txBody>
          <a:bodyPr lIns="0" tIns="0" rIns="0" bIns="0" rtlCol="0" anchor="t">
            <a:spAutoFit/>
          </a:bodyPr>
          <a:lstStyle/>
          <a:p>
            <a:pPr>
              <a:lnSpc>
                <a:spcPts val="2197"/>
              </a:lnSpc>
            </a:pPr>
            <a:r>
              <a:rPr lang="en-US" sz="1569" dirty="0">
                <a:solidFill>
                  <a:srgbClr val="000000"/>
                </a:solidFill>
                <a:latin typeface="Agrandir Medium Bold"/>
              </a:rPr>
              <a:t>Praise &amp; Thanks</a:t>
            </a:r>
            <a:r>
              <a:rPr lang="en-US" sz="1569" dirty="0">
                <a:solidFill>
                  <a:srgbClr val="000000"/>
                </a:solidFill>
                <a:latin typeface="Agrandir Medium"/>
              </a:rPr>
              <a:t>  Give thanks for specific blessings and praise God for His goodness</a:t>
            </a:r>
          </a:p>
          <a:p>
            <a:pPr>
              <a:lnSpc>
                <a:spcPts val="2197"/>
              </a:lnSpc>
            </a:pPr>
            <a:r>
              <a:rPr lang="en-US" sz="1569" dirty="0">
                <a:solidFill>
                  <a:srgbClr val="000000"/>
                </a:solidFill>
                <a:latin typeface="Agrandir Medium Bold"/>
              </a:rPr>
              <a:t>Confession</a:t>
            </a:r>
            <a:r>
              <a:rPr lang="en-US" sz="1569" dirty="0">
                <a:solidFill>
                  <a:srgbClr val="000000"/>
                </a:solidFill>
                <a:latin typeface="Agrandir Medium"/>
              </a:rPr>
              <a:t>  Confess your wrongs and ask God for forgiveness</a:t>
            </a:r>
          </a:p>
          <a:p>
            <a:pPr>
              <a:lnSpc>
                <a:spcPts val="2197"/>
              </a:lnSpc>
            </a:pPr>
            <a:r>
              <a:rPr lang="en-US" sz="1569" dirty="0">
                <a:solidFill>
                  <a:srgbClr val="000000"/>
                </a:solidFill>
                <a:latin typeface="Agrandir Medium Bold"/>
              </a:rPr>
              <a:t>Guidance</a:t>
            </a:r>
            <a:r>
              <a:rPr lang="en-US" sz="1569" dirty="0">
                <a:solidFill>
                  <a:srgbClr val="000000"/>
                </a:solidFill>
                <a:latin typeface="Agrandir Medium"/>
              </a:rPr>
              <a:t>  Ask God for wisdom to make right choices</a:t>
            </a:r>
          </a:p>
          <a:p>
            <a:pPr>
              <a:lnSpc>
                <a:spcPts val="2197"/>
              </a:lnSpc>
            </a:pPr>
            <a:r>
              <a:rPr lang="en-US" sz="1569" dirty="0">
                <a:solidFill>
                  <a:srgbClr val="000000"/>
                </a:solidFill>
                <a:latin typeface="Agrandir Medium Bold"/>
              </a:rPr>
              <a:t>Church</a:t>
            </a:r>
            <a:r>
              <a:rPr lang="en-US" sz="1569" dirty="0">
                <a:solidFill>
                  <a:srgbClr val="000000"/>
                </a:solidFill>
                <a:latin typeface="Agrandir Medium"/>
              </a:rPr>
              <a:t>    Pray for the world church and our country</a:t>
            </a:r>
          </a:p>
          <a:p>
            <a:pPr>
              <a:lnSpc>
                <a:spcPts val="2197"/>
              </a:lnSpc>
            </a:pPr>
            <a:r>
              <a:rPr lang="en-US" sz="1569" dirty="0">
                <a:solidFill>
                  <a:srgbClr val="000000"/>
                </a:solidFill>
                <a:latin typeface="Agrandir Medium Bold"/>
              </a:rPr>
              <a:t>Requests</a:t>
            </a:r>
            <a:r>
              <a:rPr lang="en-US" sz="1569" dirty="0">
                <a:solidFill>
                  <a:srgbClr val="000000"/>
                </a:solidFill>
                <a:latin typeface="Agrandir Medium"/>
              </a:rPr>
              <a:t>  Pray for the needs of church members, family and neighbors</a:t>
            </a: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2834" y="1393839"/>
            <a:ext cx="300164" cy="44045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AF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09940" y="6639464"/>
            <a:ext cx="2351999" cy="652885"/>
          </a:xfrm>
          <a:prstGeom prst="rect">
            <a:avLst/>
          </a:prstGeom>
        </p:spPr>
      </p:pic>
      <p:sp>
        <p:nvSpPr>
          <p:cNvPr id="3" name="TextBox 3"/>
          <p:cNvSpPr txBox="1"/>
          <p:nvPr/>
        </p:nvSpPr>
        <p:spPr>
          <a:xfrm>
            <a:off x="2461342"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4" name="AutoShape 4"/>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5" name="Picture 5"/>
          <p:cNvPicPr>
            <a:picLocks noChangeAspect="1"/>
          </p:cNvPicPr>
          <p:nvPr/>
        </p:nvPicPr>
        <p:blipFill>
          <a:blip r:embed="rId3"/>
          <a:srcRect/>
          <a:stretch>
            <a:fillRect/>
          </a:stretch>
        </p:blipFill>
        <p:spPr>
          <a:xfrm>
            <a:off x="4476750" y="3070983"/>
            <a:ext cx="4240698" cy="4434717"/>
          </a:xfrm>
          <a:prstGeom prst="rect">
            <a:avLst/>
          </a:prstGeom>
        </p:spPr>
      </p:pic>
      <p:sp>
        <p:nvSpPr>
          <p:cNvPr id="6" name="TextBox 6"/>
          <p:cNvSpPr txBox="1"/>
          <p:nvPr/>
        </p:nvSpPr>
        <p:spPr>
          <a:xfrm>
            <a:off x="637696" y="4193259"/>
            <a:ext cx="3567084" cy="1610995"/>
          </a:xfrm>
          <a:prstGeom prst="rect">
            <a:avLst/>
          </a:prstGeom>
        </p:spPr>
        <p:txBody>
          <a:bodyPr lIns="0" tIns="0" rIns="0" bIns="0" rtlCol="0" anchor="t">
            <a:spAutoFit/>
          </a:bodyPr>
          <a:lstStyle/>
          <a:p>
            <a:pPr algn="ctr">
              <a:lnSpc>
                <a:spcPts val="3080"/>
              </a:lnSpc>
              <a:spcBef>
                <a:spcPct val="0"/>
              </a:spcBef>
            </a:pPr>
            <a:r>
              <a:rPr lang="en-US" sz="2200">
                <a:solidFill>
                  <a:srgbClr val="000000"/>
                </a:solidFill>
                <a:latin typeface="Agrandir Black Bold"/>
              </a:rPr>
              <a:t>“And there he built an altar to the Lord, who had appeared to Him”  </a:t>
            </a:r>
          </a:p>
          <a:p>
            <a:pPr algn="ctr">
              <a:lnSpc>
                <a:spcPts val="3080"/>
              </a:lnSpc>
              <a:spcBef>
                <a:spcPct val="0"/>
              </a:spcBef>
            </a:pPr>
            <a:r>
              <a:rPr lang="en-US" sz="2200">
                <a:solidFill>
                  <a:srgbClr val="000000"/>
                </a:solidFill>
                <a:latin typeface="Agrandir Black Bold"/>
              </a:rPr>
              <a:t> Genesis 12:7 (NIV)</a:t>
            </a:r>
          </a:p>
        </p:txBody>
      </p:sp>
      <p:sp>
        <p:nvSpPr>
          <p:cNvPr id="7" name="TextBox 7"/>
          <p:cNvSpPr txBox="1"/>
          <p:nvPr/>
        </p:nvSpPr>
        <p:spPr>
          <a:xfrm>
            <a:off x="1445997" y="1670219"/>
            <a:ext cx="1950482" cy="979107"/>
          </a:xfrm>
          <a:prstGeom prst="rect">
            <a:avLst/>
          </a:prstGeom>
        </p:spPr>
        <p:txBody>
          <a:bodyPr lIns="0" tIns="0" rIns="0" bIns="0" rtlCol="0" anchor="t">
            <a:spAutoFit/>
          </a:bodyPr>
          <a:lstStyle/>
          <a:p>
            <a:pPr algn="ctr">
              <a:lnSpc>
                <a:spcPts val="6933"/>
              </a:lnSpc>
            </a:pPr>
            <a:r>
              <a:rPr lang="en-US" sz="4952">
                <a:solidFill>
                  <a:srgbClr val="995B46"/>
                </a:solidFill>
                <a:latin typeface="Agrandir Black"/>
              </a:rPr>
              <a:t> Day 2</a:t>
            </a:r>
          </a:p>
        </p:txBody>
      </p:sp>
      <p:sp>
        <p:nvSpPr>
          <p:cNvPr id="8" name="TextBox 8"/>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9" name="TextBox 9"/>
          <p:cNvSpPr txBox="1"/>
          <p:nvPr/>
        </p:nvSpPr>
        <p:spPr>
          <a:xfrm>
            <a:off x="0" y="2896976"/>
            <a:ext cx="4842476" cy="1016497"/>
          </a:xfrm>
          <a:prstGeom prst="rect">
            <a:avLst/>
          </a:prstGeom>
        </p:spPr>
        <p:txBody>
          <a:bodyPr lIns="0" tIns="0" rIns="0" bIns="0" rtlCol="0" anchor="t">
            <a:spAutoFit/>
          </a:bodyPr>
          <a:lstStyle/>
          <a:p>
            <a:pPr algn="ctr">
              <a:lnSpc>
                <a:spcPts val="3822"/>
              </a:lnSpc>
            </a:pPr>
            <a:r>
              <a:rPr lang="en-US" sz="2730">
                <a:solidFill>
                  <a:srgbClr val="000000"/>
                </a:solidFill>
                <a:latin typeface="Agrandir Medium"/>
              </a:rPr>
              <a:t> Consecration and Commemoration</a:t>
            </a:r>
          </a:p>
        </p:txBody>
      </p:sp>
      <p:sp>
        <p:nvSpPr>
          <p:cNvPr id="10" name="TextBox 10"/>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sp>
        <p:nvSpPr>
          <p:cNvPr id="11" name="TextBox 11"/>
          <p:cNvSpPr txBox="1"/>
          <p:nvPr/>
        </p:nvSpPr>
        <p:spPr>
          <a:xfrm>
            <a:off x="4476750" y="1985461"/>
            <a:ext cx="3897213" cy="838944"/>
          </a:xfrm>
          <a:prstGeom prst="rect">
            <a:avLst/>
          </a:prstGeom>
        </p:spPr>
        <p:txBody>
          <a:bodyPr lIns="0" tIns="0" rIns="0" bIns="0" rtlCol="0" anchor="t">
            <a:spAutoFit/>
          </a:bodyPr>
          <a:lstStyle/>
          <a:p>
            <a:pPr algn="ctr">
              <a:lnSpc>
                <a:spcPts val="3108"/>
              </a:lnSpc>
            </a:pPr>
            <a:r>
              <a:rPr lang="en-US" sz="2220">
                <a:solidFill>
                  <a:srgbClr val="995B46"/>
                </a:solidFill>
                <a:latin typeface="Agrandir Medium Bold"/>
              </a:rPr>
              <a:t>Key Focus:</a:t>
            </a:r>
          </a:p>
          <a:p>
            <a:pPr algn="ctr">
              <a:lnSpc>
                <a:spcPts val="3108"/>
              </a:lnSpc>
            </a:pPr>
            <a:r>
              <a:rPr lang="en-US" sz="2220">
                <a:solidFill>
                  <a:srgbClr val="995B46"/>
                </a:solidFill>
                <a:latin typeface="Agrandir Medium Bold"/>
              </a:rPr>
              <a:t>God wants us to remember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AF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285272" y="6674316"/>
            <a:ext cx="2192352" cy="608569"/>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18687" y="1073350"/>
            <a:ext cx="658307" cy="619866"/>
          </a:xfrm>
          <a:prstGeom prst="rect">
            <a:avLst/>
          </a:prstGeom>
        </p:spPr>
      </p:pic>
      <p:sp>
        <p:nvSpPr>
          <p:cNvPr id="4" name="TextBox 4"/>
          <p:cNvSpPr txBox="1"/>
          <p:nvPr/>
        </p:nvSpPr>
        <p:spPr>
          <a:xfrm>
            <a:off x="2464192"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5" name="AutoShape 5"/>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148484" y="4479426"/>
            <a:ext cx="1054446" cy="1735714"/>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16078" y="1507775"/>
            <a:ext cx="1488870" cy="2583213"/>
          </a:xfrm>
          <a:prstGeom prst="rect">
            <a:avLst/>
          </a:prstGeom>
        </p:spPr>
      </p:pic>
      <p:sp>
        <p:nvSpPr>
          <p:cNvPr id="8" name="TextBox 8"/>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9" name="TextBox 9"/>
          <p:cNvSpPr txBox="1"/>
          <p:nvPr/>
        </p:nvSpPr>
        <p:spPr>
          <a:xfrm>
            <a:off x="5140986" y="1140078"/>
            <a:ext cx="1746349" cy="405764"/>
          </a:xfrm>
          <a:prstGeom prst="rect">
            <a:avLst/>
          </a:prstGeom>
        </p:spPr>
        <p:txBody>
          <a:bodyPr lIns="0" tIns="0" rIns="0" bIns="0" rtlCol="0" anchor="t">
            <a:spAutoFit/>
          </a:bodyPr>
          <a:lstStyle/>
          <a:p>
            <a:pPr algn="ctr">
              <a:lnSpc>
                <a:spcPts val="3360"/>
              </a:lnSpc>
            </a:pPr>
            <a:r>
              <a:rPr lang="en-US" sz="2400">
                <a:solidFill>
                  <a:srgbClr val="000000"/>
                </a:solidFill>
                <a:latin typeface="Better Saturday"/>
              </a:rPr>
              <a:t> Key Thought</a:t>
            </a:r>
          </a:p>
        </p:txBody>
      </p:sp>
      <p:sp>
        <p:nvSpPr>
          <p:cNvPr id="10" name="TextBox 10"/>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sp>
        <p:nvSpPr>
          <p:cNvPr id="11" name="TextBox 11"/>
          <p:cNvSpPr txBox="1"/>
          <p:nvPr/>
        </p:nvSpPr>
        <p:spPr>
          <a:xfrm>
            <a:off x="2331389" y="1632373"/>
            <a:ext cx="5959066" cy="2798552"/>
          </a:xfrm>
          <a:prstGeom prst="rect">
            <a:avLst/>
          </a:prstGeom>
        </p:spPr>
        <p:txBody>
          <a:bodyPr lIns="0" tIns="0" rIns="0" bIns="0" rtlCol="0" anchor="t">
            <a:spAutoFit/>
          </a:bodyPr>
          <a:lstStyle/>
          <a:p>
            <a:pPr algn="r">
              <a:lnSpc>
                <a:spcPts val="2199"/>
              </a:lnSpc>
            </a:pPr>
            <a:r>
              <a:rPr lang="en-US" sz="1570">
                <a:solidFill>
                  <a:srgbClr val="000000"/>
                </a:solidFill>
                <a:latin typeface="Agrandir Medium"/>
              </a:rPr>
              <a:t>Altars have always represented places of dedication and remembrance. It is a symbol of a personal connection with God. God promised Abraham that He would be the father of many children and that He would give the Land of Canaan to his descendants. To honor and worship God, Abraham  built an altar. This promise and act of worship was passed on to Abraham's son, Isaac and also to his grandson Jacob. Through their examples, the Israelites built altars to honor and worship God. We are also reminded to worship and talk to God daily. </a:t>
            </a:r>
          </a:p>
        </p:txBody>
      </p:sp>
      <p:sp>
        <p:nvSpPr>
          <p:cNvPr id="12" name="TextBox 12"/>
          <p:cNvSpPr txBox="1"/>
          <p:nvPr/>
        </p:nvSpPr>
        <p:spPr>
          <a:xfrm>
            <a:off x="1353496" y="4459500"/>
            <a:ext cx="1460897" cy="405764"/>
          </a:xfrm>
          <a:prstGeom prst="rect">
            <a:avLst/>
          </a:prstGeom>
        </p:spPr>
        <p:txBody>
          <a:bodyPr lIns="0" tIns="0" rIns="0" bIns="0" rtlCol="0" anchor="t">
            <a:spAutoFit/>
          </a:bodyPr>
          <a:lstStyle/>
          <a:p>
            <a:pPr algn="ctr">
              <a:lnSpc>
                <a:spcPts val="3360"/>
              </a:lnSpc>
            </a:pPr>
            <a:r>
              <a:rPr lang="en-US" sz="2400">
                <a:solidFill>
                  <a:srgbClr val="000000"/>
                </a:solidFill>
                <a:latin typeface="Better Saturday"/>
              </a:rPr>
              <a:t> Prayer Time</a:t>
            </a:r>
          </a:p>
        </p:txBody>
      </p:sp>
      <p:sp>
        <p:nvSpPr>
          <p:cNvPr id="13" name="TextBox 13"/>
          <p:cNvSpPr txBox="1"/>
          <p:nvPr/>
        </p:nvSpPr>
        <p:spPr>
          <a:xfrm>
            <a:off x="3235390" y="4469025"/>
            <a:ext cx="3163193" cy="356235"/>
          </a:xfrm>
          <a:prstGeom prst="rect">
            <a:avLst/>
          </a:prstGeom>
        </p:spPr>
        <p:txBody>
          <a:bodyPr lIns="0" tIns="0" rIns="0" bIns="0" rtlCol="0" anchor="t">
            <a:spAutoFit/>
          </a:bodyPr>
          <a:lstStyle/>
          <a:p>
            <a:pPr algn="ctr">
              <a:lnSpc>
                <a:spcPts val="2940"/>
              </a:lnSpc>
            </a:pPr>
            <a:r>
              <a:rPr lang="en-US" sz="2100">
                <a:solidFill>
                  <a:srgbClr val="000000"/>
                </a:solidFill>
                <a:latin typeface="Open Sans Bold Italics"/>
              </a:rPr>
              <a:t>A place for Remembering</a:t>
            </a:r>
          </a:p>
        </p:txBody>
      </p:sp>
      <p:sp>
        <p:nvSpPr>
          <p:cNvPr id="14" name="TextBox 14"/>
          <p:cNvSpPr txBox="1"/>
          <p:nvPr/>
        </p:nvSpPr>
        <p:spPr>
          <a:xfrm>
            <a:off x="631114" y="5506416"/>
            <a:ext cx="5383046" cy="1417447"/>
          </a:xfrm>
          <a:prstGeom prst="rect">
            <a:avLst/>
          </a:prstGeom>
        </p:spPr>
        <p:txBody>
          <a:bodyPr lIns="0" tIns="0" rIns="0" bIns="0" rtlCol="0" anchor="t">
            <a:spAutoFit/>
          </a:bodyPr>
          <a:lstStyle/>
          <a:p>
            <a:pPr>
              <a:lnSpc>
                <a:spcPts val="2197"/>
              </a:lnSpc>
            </a:pPr>
            <a:r>
              <a:rPr lang="en-US" sz="1569" dirty="0">
                <a:solidFill>
                  <a:srgbClr val="000000"/>
                </a:solidFill>
                <a:latin typeface="Agrandir Medium"/>
              </a:rPr>
              <a:t>Dear God, our heavenly Father, thank you for all you have done for me. I want to give honor, praise and worship to you. Help me to remember your love and goodness and from now on to worship You each day. In Jesus Name, I pray, Amen</a:t>
            </a:r>
          </a:p>
        </p:txBody>
      </p:sp>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53332" y="4424806"/>
            <a:ext cx="300164" cy="44045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AF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11763" y="1329963"/>
            <a:ext cx="1289967" cy="212340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9822" y="1508956"/>
            <a:ext cx="360980" cy="52969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95539" y="4029174"/>
            <a:ext cx="538834" cy="620241"/>
          </a:xfrm>
          <a:prstGeom prst="rect">
            <a:avLst/>
          </a:prstGeom>
        </p:spPr>
      </p:pic>
      <p:sp>
        <p:nvSpPr>
          <p:cNvPr id="5" name="TextBox 5"/>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6" name="TextBox 6"/>
          <p:cNvSpPr txBox="1"/>
          <p:nvPr/>
        </p:nvSpPr>
        <p:spPr>
          <a:xfrm>
            <a:off x="1657350" y="1819944"/>
            <a:ext cx="2613756" cy="398892"/>
          </a:xfrm>
          <a:prstGeom prst="rect">
            <a:avLst/>
          </a:prstGeom>
        </p:spPr>
        <p:txBody>
          <a:bodyPr wrap="square" lIns="0" tIns="0" rIns="0" bIns="0" rtlCol="0" anchor="t">
            <a:spAutoFit/>
          </a:bodyPr>
          <a:lstStyle/>
          <a:p>
            <a:pPr algn="ctr">
              <a:lnSpc>
                <a:spcPts val="3360"/>
              </a:lnSpc>
            </a:pPr>
            <a:r>
              <a:rPr lang="en-US" sz="2400" dirty="0">
                <a:solidFill>
                  <a:srgbClr val="000000"/>
                </a:solidFill>
                <a:latin typeface="Better Saturday"/>
              </a:rPr>
              <a:t>Prayer Suggestion</a:t>
            </a:r>
          </a:p>
        </p:txBody>
      </p:sp>
      <p:sp>
        <p:nvSpPr>
          <p:cNvPr id="7" name="TextBox 7"/>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sp>
        <p:nvSpPr>
          <p:cNvPr id="8" name="TextBox 8"/>
          <p:cNvSpPr txBox="1"/>
          <p:nvPr/>
        </p:nvSpPr>
        <p:spPr>
          <a:xfrm>
            <a:off x="5737813" y="4221764"/>
            <a:ext cx="2847301" cy="824865"/>
          </a:xfrm>
          <a:prstGeom prst="rect">
            <a:avLst/>
          </a:prstGeom>
        </p:spPr>
        <p:txBody>
          <a:bodyPr lIns="0" tIns="0" rIns="0" bIns="0" rtlCol="0" anchor="t">
            <a:spAutoFit/>
          </a:bodyPr>
          <a:lstStyle/>
          <a:p>
            <a:pPr algn="ctr">
              <a:lnSpc>
                <a:spcPts val="3359"/>
              </a:lnSpc>
            </a:pPr>
            <a:r>
              <a:rPr lang="en-US" sz="2400">
                <a:solidFill>
                  <a:srgbClr val="000000"/>
                </a:solidFill>
                <a:latin typeface="Better Saturday"/>
              </a:rPr>
              <a:t>Sing Praise</a:t>
            </a:r>
          </a:p>
          <a:p>
            <a:pPr algn="ctr">
              <a:lnSpc>
                <a:spcPts val="3359"/>
              </a:lnSpc>
            </a:pPr>
            <a:endParaRPr lang="en-US" sz="2400">
              <a:solidFill>
                <a:srgbClr val="000000"/>
              </a:solidFill>
              <a:latin typeface="Better Saturday"/>
            </a:endParaRPr>
          </a:p>
        </p:txBody>
      </p:sp>
      <p:sp>
        <p:nvSpPr>
          <p:cNvPr id="9" name="TextBox 9"/>
          <p:cNvSpPr txBox="1"/>
          <p:nvPr/>
        </p:nvSpPr>
        <p:spPr>
          <a:xfrm>
            <a:off x="5108978" y="4816843"/>
            <a:ext cx="3352754" cy="1417447"/>
          </a:xfrm>
          <a:prstGeom prst="rect">
            <a:avLst/>
          </a:prstGeom>
        </p:spPr>
        <p:txBody>
          <a:bodyPr lIns="0" tIns="0" rIns="0" bIns="0" rtlCol="0" anchor="t">
            <a:spAutoFit/>
          </a:bodyPr>
          <a:lstStyle/>
          <a:p>
            <a:pPr algn="ctr">
              <a:lnSpc>
                <a:spcPts val="2198"/>
              </a:lnSpc>
            </a:pPr>
            <a:r>
              <a:rPr lang="en-US" sz="1570">
                <a:solidFill>
                  <a:srgbClr val="000000"/>
                </a:solidFill>
                <a:latin typeface="Agrandir Medium"/>
              </a:rPr>
              <a:t>SDAH #343 I Sing of My Redeemer</a:t>
            </a:r>
          </a:p>
          <a:p>
            <a:pPr algn="ctr">
              <a:lnSpc>
                <a:spcPts val="2198"/>
              </a:lnSpc>
            </a:pPr>
            <a:r>
              <a:rPr lang="en-US" sz="1570">
                <a:solidFill>
                  <a:srgbClr val="000000"/>
                </a:solidFill>
                <a:latin typeface="Agrandir Medium"/>
              </a:rPr>
              <a:t>Give Thanks With a Grateful Heart</a:t>
            </a:r>
          </a:p>
          <a:p>
            <a:pPr algn="ctr">
              <a:lnSpc>
                <a:spcPts val="2198"/>
              </a:lnSpc>
            </a:pPr>
            <a:r>
              <a:rPr lang="en-US" sz="1570">
                <a:solidFill>
                  <a:srgbClr val="000000"/>
                </a:solidFill>
                <a:latin typeface="Agrandir Medium"/>
              </a:rPr>
              <a:t>Count Your Blessings</a:t>
            </a:r>
          </a:p>
          <a:p>
            <a:pPr algn="ctr">
              <a:lnSpc>
                <a:spcPts val="2198"/>
              </a:lnSpc>
            </a:pPr>
            <a:r>
              <a:rPr lang="en-US" sz="1570">
                <a:solidFill>
                  <a:srgbClr val="000000"/>
                </a:solidFill>
                <a:latin typeface="Agrandir Medium"/>
              </a:rPr>
              <a:t>I Want to Praise You Lord</a:t>
            </a:r>
          </a:p>
        </p:txBody>
      </p:sp>
      <p:sp>
        <p:nvSpPr>
          <p:cNvPr id="10" name="TextBox 10"/>
          <p:cNvSpPr txBox="1"/>
          <p:nvPr/>
        </p:nvSpPr>
        <p:spPr>
          <a:xfrm>
            <a:off x="713178" y="2712285"/>
            <a:ext cx="4433901" cy="3657540"/>
          </a:xfrm>
          <a:prstGeom prst="rect">
            <a:avLst/>
          </a:prstGeom>
        </p:spPr>
        <p:txBody>
          <a:bodyPr lIns="0" tIns="0" rIns="0" bIns="0" rtlCol="0" anchor="t">
            <a:spAutoFit/>
          </a:bodyPr>
          <a:lstStyle/>
          <a:p>
            <a:pPr>
              <a:lnSpc>
                <a:spcPts val="2198"/>
              </a:lnSpc>
            </a:pPr>
            <a:r>
              <a:rPr lang="en-US" sz="1570" dirty="0">
                <a:solidFill>
                  <a:srgbClr val="000000"/>
                </a:solidFill>
                <a:latin typeface="Agrandir Medium Bold"/>
              </a:rPr>
              <a:t>Praise &amp; Thanks</a:t>
            </a:r>
            <a:r>
              <a:rPr lang="en-US" sz="1570" dirty="0">
                <a:solidFill>
                  <a:srgbClr val="000000"/>
                </a:solidFill>
                <a:latin typeface="Agrandir Medium"/>
              </a:rPr>
              <a:t>  Give thanks for specific blessings and praise God for His goodness</a:t>
            </a:r>
          </a:p>
          <a:p>
            <a:pPr>
              <a:lnSpc>
                <a:spcPts val="2198"/>
              </a:lnSpc>
            </a:pPr>
            <a:r>
              <a:rPr lang="en-US" sz="1570" dirty="0">
                <a:solidFill>
                  <a:srgbClr val="000000"/>
                </a:solidFill>
                <a:latin typeface="Agrandir Medium Bold"/>
              </a:rPr>
              <a:t>Confession</a:t>
            </a:r>
            <a:r>
              <a:rPr lang="en-US" sz="1570" dirty="0">
                <a:solidFill>
                  <a:srgbClr val="000000"/>
                </a:solidFill>
                <a:latin typeface="Agrandir Medium"/>
              </a:rPr>
              <a:t>  Confess your wrongs and ask God for forgiveness</a:t>
            </a:r>
          </a:p>
          <a:p>
            <a:pPr>
              <a:lnSpc>
                <a:spcPts val="2198"/>
              </a:lnSpc>
            </a:pPr>
            <a:r>
              <a:rPr lang="en-US" sz="1570" dirty="0">
                <a:solidFill>
                  <a:srgbClr val="000000"/>
                </a:solidFill>
                <a:latin typeface="Agrandir Medium Bold"/>
              </a:rPr>
              <a:t>Guidance</a:t>
            </a:r>
            <a:r>
              <a:rPr lang="en-US" sz="1570" dirty="0">
                <a:solidFill>
                  <a:srgbClr val="000000"/>
                </a:solidFill>
                <a:latin typeface="Agrandir Medium"/>
              </a:rPr>
              <a:t>  Ask God for wisdom to make right choices</a:t>
            </a:r>
          </a:p>
          <a:p>
            <a:pPr>
              <a:lnSpc>
                <a:spcPts val="2198"/>
              </a:lnSpc>
            </a:pPr>
            <a:r>
              <a:rPr lang="en-US" sz="1570" dirty="0">
                <a:solidFill>
                  <a:srgbClr val="000000"/>
                </a:solidFill>
                <a:latin typeface="Agrandir Medium Bold"/>
              </a:rPr>
              <a:t>Church</a:t>
            </a:r>
            <a:r>
              <a:rPr lang="en-US" sz="1570" dirty="0">
                <a:solidFill>
                  <a:srgbClr val="000000"/>
                </a:solidFill>
                <a:latin typeface="Agrandir Medium"/>
              </a:rPr>
              <a:t>    Pray for all SDA children and families to find God, put Him first in their lives, and follow Him.</a:t>
            </a:r>
          </a:p>
          <a:p>
            <a:pPr>
              <a:lnSpc>
                <a:spcPts val="2198"/>
              </a:lnSpc>
            </a:pPr>
            <a:r>
              <a:rPr lang="en-US" sz="1570" dirty="0">
                <a:solidFill>
                  <a:srgbClr val="000000"/>
                </a:solidFill>
                <a:latin typeface="Agrandir Medium Bold"/>
              </a:rPr>
              <a:t>Requests</a:t>
            </a:r>
            <a:r>
              <a:rPr lang="en-US" sz="1570" dirty="0">
                <a:solidFill>
                  <a:srgbClr val="000000"/>
                </a:solidFill>
                <a:latin typeface="Agrandir Medium"/>
              </a:rPr>
              <a:t>  Pray for the Holy Spirit to guide in all children’s decision making and be blessed by their choices in cheerfully following God’s commands.</a:t>
            </a:r>
          </a:p>
        </p:txBody>
      </p:sp>
      <p:sp>
        <p:nvSpPr>
          <p:cNvPr id="11" name="TextBox 11"/>
          <p:cNvSpPr txBox="1"/>
          <p:nvPr/>
        </p:nvSpPr>
        <p:spPr>
          <a:xfrm>
            <a:off x="2439737"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12" name="AutoShape 12"/>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13" name="Picture 13"/>
          <p:cNvPicPr>
            <a:picLocks noChangeAspect="1"/>
          </p:cNvPicPr>
          <p:nvPr/>
        </p:nvPicPr>
        <p:blipFill>
          <a:blip r:embed="rId8"/>
          <a:srcRect/>
          <a:stretch>
            <a:fillRect/>
          </a:stretch>
        </p:blipFill>
        <p:spPr>
          <a:xfrm>
            <a:off x="521329" y="6695186"/>
            <a:ext cx="2351999" cy="65288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6B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169531" y="6640348"/>
            <a:ext cx="2351999" cy="652885"/>
          </a:xfrm>
          <a:prstGeom prst="rect">
            <a:avLst/>
          </a:prstGeom>
        </p:spPr>
      </p:pic>
      <p:sp>
        <p:nvSpPr>
          <p:cNvPr id="3" name="TextBox 3"/>
          <p:cNvSpPr txBox="1"/>
          <p:nvPr/>
        </p:nvSpPr>
        <p:spPr>
          <a:xfrm>
            <a:off x="2457733"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4" name="AutoShape 4"/>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5" name="Picture 5"/>
          <p:cNvPicPr>
            <a:picLocks noChangeAspect="1"/>
          </p:cNvPicPr>
          <p:nvPr/>
        </p:nvPicPr>
        <p:blipFill>
          <a:blip r:embed="rId3"/>
          <a:srcRect l="27286" t="25365" r="28208"/>
          <a:stretch>
            <a:fillRect/>
          </a:stretch>
        </p:blipFill>
        <p:spPr>
          <a:xfrm>
            <a:off x="1106219" y="2699126"/>
            <a:ext cx="2996602" cy="502526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491801" y="110965"/>
            <a:ext cx="1422258" cy="113263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47" y="4019781"/>
            <a:ext cx="1528433" cy="3002280"/>
          </a:xfrm>
          <a:prstGeom prst="rect">
            <a:avLst/>
          </a:prstGeom>
        </p:spPr>
      </p:pic>
      <p:sp>
        <p:nvSpPr>
          <p:cNvPr id="8" name="TextBox 8"/>
          <p:cNvSpPr txBox="1"/>
          <p:nvPr/>
        </p:nvSpPr>
        <p:spPr>
          <a:xfrm>
            <a:off x="4567090" y="2805104"/>
            <a:ext cx="3490198" cy="548818"/>
          </a:xfrm>
          <a:prstGeom prst="rect">
            <a:avLst/>
          </a:prstGeom>
        </p:spPr>
        <p:txBody>
          <a:bodyPr lIns="0" tIns="0" rIns="0" bIns="0" rtlCol="0" anchor="t">
            <a:spAutoFit/>
          </a:bodyPr>
          <a:lstStyle/>
          <a:p>
            <a:pPr algn="ctr">
              <a:lnSpc>
                <a:spcPts val="3875"/>
              </a:lnSpc>
            </a:pPr>
            <a:r>
              <a:rPr lang="en-US" sz="2767">
                <a:solidFill>
                  <a:srgbClr val="000000"/>
                </a:solidFill>
                <a:latin typeface="Agrandir Medium"/>
              </a:rPr>
              <a:t>Morning and Evening</a:t>
            </a:r>
          </a:p>
        </p:txBody>
      </p:sp>
      <p:sp>
        <p:nvSpPr>
          <p:cNvPr id="9" name="TextBox 9"/>
          <p:cNvSpPr txBox="1"/>
          <p:nvPr/>
        </p:nvSpPr>
        <p:spPr>
          <a:xfrm>
            <a:off x="4302873" y="3800706"/>
            <a:ext cx="4228183" cy="1610995"/>
          </a:xfrm>
          <a:prstGeom prst="rect">
            <a:avLst/>
          </a:prstGeom>
        </p:spPr>
        <p:txBody>
          <a:bodyPr lIns="0" tIns="0" rIns="0" bIns="0" rtlCol="0" anchor="t">
            <a:spAutoFit/>
          </a:bodyPr>
          <a:lstStyle/>
          <a:p>
            <a:pPr algn="ctr">
              <a:lnSpc>
                <a:spcPts val="3080"/>
              </a:lnSpc>
            </a:pPr>
            <a:r>
              <a:rPr lang="en-US" sz="2200">
                <a:solidFill>
                  <a:srgbClr val="B24F2D"/>
                </a:solidFill>
                <a:latin typeface="Agrandir Black Bold"/>
              </a:rPr>
              <a:t>“Stand every morning to thank and praise the Lord and likewise at evening” </a:t>
            </a:r>
          </a:p>
          <a:p>
            <a:pPr algn="ctr">
              <a:lnSpc>
                <a:spcPts val="3080"/>
              </a:lnSpc>
              <a:spcBef>
                <a:spcPct val="0"/>
              </a:spcBef>
            </a:pPr>
            <a:r>
              <a:rPr lang="en-US" sz="2200">
                <a:solidFill>
                  <a:srgbClr val="B24F2D"/>
                </a:solidFill>
                <a:latin typeface="Agrandir Black Bold"/>
              </a:rPr>
              <a:t>1 Chronicles 23:30 (NIV)</a:t>
            </a:r>
          </a:p>
        </p:txBody>
      </p:sp>
      <p:sp>
        <p:nvSpPr>
          <p:cNvPr id="10" name="TextBox 10"/>
          <p:cNvSpPr txBox="1"/>
          <p:nvPr/>
        </p:nvSpPr>
        <p:spPr>
          <a:xfrm>
            <a:off x="5458288" y="1470663"/>
            <a:ext cx="1946672" cy="979107"/>
          </a:xfrm>
          <a:prstGeom prst="rect">
            <a:avLst/>
          </a:prstGeom>
        </p:spPr>
        <p:txBody>
          <a:bodyPr lIns="0" tIns="0" rIns="0" bIns="0" rtlCol="0" anchor="t">
            <a:spAutoFit/>
          </a:bodyPr>
          <a:lstStyle/>
          <a:p>
            <a:pPr algn="ctr">
              <a:lnSpc>
                <a:spcPts val="6933"/>
              </a:lnSpc>
            </a:pPr>
            <a:r>
              <a:rPr lang="en-US" sz="4952">
                <a:solidFill>
                  <a:srgbClr val="B24F2D"/>
                </a:solidFill>
                <a:latin typeface="Agrandir Black"/>
              </a:rPr>
              <a:t> Day 3</a:t>
            </a:r>
          </a:p>
        </p:txBody>
      </p:sp>
      <p:sp>
        <p:nvSpPr>
          <p:cNvPr id="11" name="TextBox 11"/>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12" name="TextBox 12"/>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sp>
        <p:nvSpPr>
          <p:cNvPr id="13" name="TextBox 13"/>
          <p:cNvSpPr txBox="1"/>
          <p:nvPr/>
        </p:nvSpPr>
        <p:spPr>
          <a:xfrm>
            <a:off x="583641" y="1327984"/>
            <a:ext cx="4041759" cy="1536809"/>
          </a:xfrm>
          <a:prstGeom prst="rect">
            <a:avLst/>
          </a:prstGeom>
        </p:spPr>
        <p:txBody>
          <a:bodyPr lIns="0" tIns="0" rIns="0" bIns="0" rtlCol="0" anchor="t">
            <a:spAutoFit/>
          </a:bodyPr>
          <a:lstStyle/>
          <a:p>
            <a:pPr algn="ctr">
              <a:lnSpc>
                <a:spcPts val="2968"/>
              </a:lnSpc>
            </a:pPr>
            <a:r>
              <a:rPr lang="en-US" sz="2120">
                <a:solidFill>
                  <a:srgbClr val="B24F2D"/>
                </a:solidFill>
                <a:latin typeface="Agrandir Medium Bold"/>
              </a:rPr>
              <a:t>Key Focus:</a:t>
            </a:r>
          </a:p>
          <a:p>
            <a:pPr algn="ctr">
              <a:lnSpc>
                <a:spcPts val="2968"/>
              </a:lnSpc>
            </a:pPr>
            <a:r>
              <a:rPr lang="en-US" sz="2120">
                <a:solidFill>
                  <a:srgbClr val="B24F2D"/>
                </a:solidFill>
                <a:latin typeface="Agrandir Medium Bold"/>
              </a:rPr>
              <a:t>God wants us to start and end the day with Him</a:t>
            </a:r>
          </a:p>
          <a:p>
            <a:pPr algn="ctr">
              <a:lnSpc>
                <a:spcPts val="2968"/>
              </a:lnSpc>
            </a:pPr>
            <a:endParaRPr lang="en-US" sz="2120">
              <a:solidFill>
                <a:srgbClr val="B24F2D"/>
              </a:solidFill>
              <a:latin typeface="Agrandir Medium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6B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32413" y="6654541"/>
            <a:ext cx="2351999" cy="652885"/>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84422" y="1072249"/>
            <a:ext cx="542840" cy="51114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83534" y="1911077"/>
            <a:ext cx="2455697" cy="1841773"/>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984030" y="4482853"/>
            <a:ext cx="324786" cy="476587"/>
          </a:xfrm>
          <a:prstGeom prst="rect">
            <a:avLst/>
          </a:prstGeom>
        </p:spPr>
      </p:pic>
      <p:sp>
        <p:nvSpPr>
          <p:cNvPr id="6" name="TextBox 6"/>
          <p:cNvSpPr txBox="1"/>
          <p:nvPr/>
        </p:nvSpPr>
        <p:spPr>
          <a:xfrm>
            <a:off x="2446460"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7" name="AutoShape 7"/>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4511228"/>
            <a:ext cx="1142350" cy="2243902"/>
          </a:xfrm>
          <a:prstGeom prst="rect">
            <a:avLst/>
          </a:prstGeom>
        </p:spPr>
      </p:pic>
      <p:sp>
        <p:nvSpPr>
          <p:cNvPr id="9" name="TextBox 9"/>
          <p:cNvSpPr txBox="1"/>
          <p:nvPr/>
        </p:nvSpPr>
        <p:spPr>
          <a:xfrm>
            <a:off x="415553" y="1792922"/>
            <a:ext cx="5229133" cy="2804614"/>
          </a:xfrm>
          <a:prstGeom prst="rect">
            <a:avLst/>
          </a:prstGeom>
        </p:spPr>
        <p:txBody>
          <a:bodyPr wrap="square" lIns="0" tIns="0" rIns="0" bIns="0" rtlCol="0" anchor="t">
            <a:spAutoFit/>
          </a:bodyPr>
          <a:lstStyle/>
          <a:p>
            <a:pPr>
              <a:lnSpc>
                <a:spcPts val="2198"/>
              </a:lnSpc>
              <a:spcBef>
                <a:spcPct val="0"/>
              </a:spcBef>
            </a:pPr>
            <a:r>
              <a:rPr lang="en-US" sz="1400" dirty="0">
                <a:solidFill>
                  <a:srgbClr val="000000"/>
                </a:solidFill>
                <a:latin typeface="Agrandir Medium"/>
              </a:rPr>
              <a:t>On the way to the Promised Land, the Israelites were wandering in the desert. God instructed them to be connected with Him by praying in the morning and evening each day. They needed God’s protection, courage and strength for the difficult journey. They were to worship and offer sacrifices on the altar in the morning and evening. It was a time of thanksgiving and repentance. It was also a special time for them to listen to God’s voice and receive His blessings.  It is the same for us today. God wants to have that special time with us too.</a:t>
            </a:r>
          </a:p>
        </p:txBody>
      </p:sp>
      <p:sp>
        <p:nvSpPr>
          <p:cNvPr id="10" name="TextBox 10"/>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11" name="TextBox 11"/>
          <p:cNvSpPr txBox="1"/>
          <p:nvPr/>
        </p:nvSpPr>
        <p:spPr>
          <a:xfrm>
            <a:off x="2921831" y="1087018"/>
            <a:ext cx="1660327" cy="405765"/>
          </a:xfrm>
          <a:prstGeom prst="rect">
            <a:avLst/>
          </a:prstGeom>
        </p:spPr>
        <p:txBody>
          <a:bodyPr lIns="0" tIns="0" rIns="0" bIns="0" rtlCol="0" anchor="t">
            <a:spAutoFit/>
          </a:bodyPr>
          <a:lstStyle/>
          <a:p>
            <a:pPr algn="ctr">
              <a:lnSpc>
                <a:spcPts val="3360"/>
              </a:lnSpc>
            </a:pPr>
            <a:r>
              <a:rPr lang="en-US" sz="2400">
                <a:solidFill>
                  <a:srgbClr val="000000"/>
                </a:solidFill>
                <a:latin typeface="Better Saturday"/>
              </a:rPr>
              <a:t>Key Thought</a:t>
            </a:r>
          </a:p>
        </p:txBody>
      </p:sp>
      <p:sp>
        <p:nvSpPr>
          <p:cNvPr id="12" name="TextBox 12"/>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sp>
        <p:nvSpPr>
          <p:cNvPr id="13" name="TextBox 13"/>
          <p:cNvSpPr txBox="1"/>
          <p:nvPr/>
        </p:nvSpPr>
        <p:spPr>
          <a:xfrm>
            <a:off x="2213139" y="5259578"/>
            <a:ext cx="6084045" cy="1964769"/>
          </a:xfrm>
          <a:prstGeom prst="rect">
            <a:avLst/>
          </a:prstGeom>
        </p:spPr>
        <p:txBody>
          <a:bodyPr lIns="0" tIns="0" rIns="0" bIns="0" rtlCol="0" anchor="t">
            <a:spAutoFit/>
          </a:bodyPr>
          <a:lstStyle/>
          <a:p>
            <a:pPr algn="r">
              <a:lnSpc>
                <a:spcPts val="2197"/>
              </a:lnSpc>
            </a:pPr>
            <a:r>
              <a:rPr lang="en-US" sz="1400" dirty="0">
                <a:solidFill>
                  <a:srgbClr val="000000"/>
                </a:solidFill>
                <a:latin typeface="Agrandir Medium"/>
              </a:rPr>
              <a:t>Dear God, our heavenly Father, thank you for reminding me that I can talk to You anytime. I know You love me so much and want to speak to me.  Let me not be distracted by things that take me away from you. I need Your help  to form the habit of starting and ending  each day with You. May my ears be opened to hear Your voice and my heart be ready to follow You.  In Jesus Name, Amen</a:t>
            </a:r>
          </a:p>
          <a:p>
            <a:pPr algn="r">
              <a:lnSpc>
                <a:spcPts val="2197"/>
              </a:lnSpc>
              <a:spcBef>
                <a:spcPct val="0"/>
              </a:spcBef>
            </a:pPr>
            <a:endParaRPr lang="en-US" sz="1569" dirty="0">
              <a:solidFill>
                <a:srgbClr val="000000"/>
              </a:solidFill>
              <a:latin typeface="Agrandir Medium"/>
            </a:endParaRPr>
          </a:p>
        </p:txBody>
      </p:sp>
      <p:sp>
        <p:nvSpPr>
          <p:cNvPr id="14" name="TextBox 14"/>
          <p:cNvSpPr txBox="1"/>
          <p:nvPr/>
        </p:nvSpPr>
        <p:spPr>
          <a:xfrm>
            <a:off x="3484387" y="4494452"/>
            <a:ext cx="1374874" cy="405765"/>
          </a:xfrm>
          <a:prstGeom prst="rect">
            <a:avLst/>
          </a:prstGeom>
        </p:spPr>
        <p:txBody>
          <a:bodyPr lIns="0" tIns="0" rIns="0" bIns="0" rtlCol="0" anchor="t">
            <a:spAutoFit/>
          </a:bodyPr>
          <a:lstStyle/>
          <a:p>
            <a:pPr algn="ctr">
              <a:lnSpc>
                <a:spcPts val="3360"/>
              </a:lnSpc>
            </a:pPr>
            <a:r>
              <a:rPr lang="en-US" sz="2400" dirty="0">
                <a:solidFill>
                  <a:srgbClr val="000000"/>
                </a:solidFill>
                <a:latin typeface="Better Saturday"/>
              </a:rPr>
              <a:t>Prayer Time</a:t>
            </a:r>
          </a:p>
        </p:txBody>
      </p:sp>
      <p:sp>
        <p:nvSpPr>
          <p:cNvPr id="15" name="TextBox 15"/>
          <p:cNvSpPr txBox="1"/>
          <p:nvPr/>
        </p:nvSpPr>
        <p:spPr>
          <a:xfrm>
            <a:off x="4461527" y="4477307"/>
            <a:ext cx="4491973" cy="422909"/>
          </a:xfrm>
          <a:prstGeom prst="rect">
            <a:avLst/>
          </a:prstGeom>
        </p:spPr>
        <p:txBody>
          <a:bodyPr lIns="0" tIns="0" rIns="0" bIns="0" rtlCol="0" anchor="t">
            <a:spAutoFit/>
          </a:bodyPr>
          <a:lstStyle/>
          <a:p>
            <a:pPr algn="ctr">
              <a:lnSpc>
                <a:spcPts val="2940"/>
              </a:lnSpc>
            </a:pPr>
            <a:r>
              <a:rPr lang="en-US" sz="2100" dirty="0">
                <a:solidFill>
                  <a:srgbClr val="000000"/>
                </a:solidFill>
                <a:latin typeface="Agrandir Medium Italics"/>
              </a:rPr>
              <a:t>The Rhythm of Life</a:t>
            </a:r>
          </a:p>
        </p:txBody>
      </p:sp>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3262514" y="6054742"/>
            <a:ext cx="978960" cy="192295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6B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92513" y="4029174"/>
            <a:ext cx="538834" cy="620241"/>
          </a:xfrm>
          <a:prstGeom prst="rect">
            <a:avLst/>
          </a:prstGeom>
        </p:spPr>
      </p:pic>
      <p:sp>
        <p:nvSpPr>
          <p:cNvPr id="3" name="TextBox 3"/>
          <p:cNvSpPr txBox="1"/>
          <p:nvPr/>
        </p:nvSpPr>
        <p:spPr>
          <a:xfrm>
            <a:off x="713178" y="202882"/>
            <a:ext cx="579477" cy="885826"/>
          </a:xfrm>
          <a:prstGeom prst="rect">
            <a:avLst/>
          </a:prstGeom>
        </p:spPr>
        <p:txBody>
          <a:bodyPr lIns="0" tIns="0" rIns="0" bIns="0" rtlCol="0" anchor="t">
            <a:spAutoFit/>
          </a:bodyPr>
          <a:lstStyle/>
          <a:p>
            <a:pPr algn="ctr">
              <a:lnSpc>
                <a:spcPts val="6299"/>
              </a:lnSpc>
            </a:pPr>
            <a:r>
              <a:rPr lang="en-US" sz="4499">
                <a:solidFill>
                  <a:srgbClr val="000000"/>
                </a:solidFill>
                <a:latin typeface="Agrandir Tight Bold"/>
              </a:rPr>
              <a:t>10</a:t>
            </a:r>
          </a:p>
        </p:txBody>
      </p:sp>
      <p:sp>
        <p:nvSpPr>
          <p:cNvPr id="4" name="TextBox 4"/>
          <p:cNvSpPr txBox="1"/>
          <p:nvPr/>
        </p:nvSpPr>
        <p:spPr>
          <a:xfrm>
            <a:off x="1710594" y="1512489"/>
            <a:ext cx="2325469" cy="405765"/>
          </a:xfrm>
          <a:prstGeom prst="rect">
            <a:avLst/>
          </a:prstGeom>
        </p:spPr>
        <p:txBody>
          <a:bodyPr lIns="0" tIns="0" rIns="0" bIns="0" rtlCol="0" anchor="t">
            <a:spAutoFit/>
          </a:bodyPr>
          <a:lstStyle/>
          <a:p>
            <a:pPr algn="ctr">
              <a:lnSpc>
                <a:spcPts val="3360"/>
              </a:lnSpc>
            </a:pPr>
            <a:r>
              <a:rPr lang="en-US" sz="2400">
                <a:solidFill>
                  <a:srgbClr val="000000"/>
                </a:solidFill>
                <a:latin typeface="Better Saturday"/>
              </a:rPr>
              <a:t>Prayer Suggestion</a:t>
            </a:r>
          </a:p>
        </p:txBody>
      </p:sp>
      <p:sp>
        <p:nvSpPr>
          <p:cNvPr id="5" name="TextBox 5"/>
          <p:cNvSpPr txBox="1"/>
          <p:nvPr/>
        </p:nvSpPr>
        <p:spPr>
          <a:xfrm>
            <a:off x="1371903" y="374332"/>
            <a:ext cx="841236" cy="567800"/>
          </a:xfrm>
          <a:prstGeom prst="rect">
            <a:avLst/>
          </a:prstGeom>
        </p:spPr>
        <p:txBody>
          <a:bodyPr lIns="0" tIns="0" rIns="0" bIns="0" rtlCol="0" anchor="t">
            <a:spAutoFit/>
          </a:bodyPr>
          <a:lstStyle/>
          <a:p>
            <a:pPr>
              <a:lnSpc>
                <a:spcPts val="2303"/>
              </a:lnSpc>
            </a:pPr>
            <a:r>
              <a:rPr lang="en-US" sz="1645">
                <a:solidFill>
                  <a:srgbClr val="000000"/>
                </a:solidFill>
                <a:latin typeface="Open Sans"/>
              </a:rPr>
              <a:t>DAYS OF</a:t>
            </a:r>
          </a:p>
          <a:p>
            <a:pPr>
              <a:lnSpc>
                <a:spcPts val="2303"/>
              </a:lnSpc>
            </a:pPr>
            <a:r>
              <a:rPr lang="en-US" sz="1645">
                <a:solidFill>
                  <a:srgbClr val="000000"/>
                </a:solidFill>
                <a:latin typeface="Open Sans"/>
              </a:rPr>
              <a:t>PRAYER</a:t>
            </a:r>
          </a:p>
        </p:txBody>
      </p:sp>
      <p:sp>
        <p:nvSpPr>
          <p:cNvPr id="6" name="TextBox 6"/>
          <p:cNvSpPr txBox="1"/>
          <p:nvPr/>
        </p:nvSpPr>
        <p:spPr>
          <a:xfrm>
            <a:off x="5850370" y="4099260"/>
            <a:ext cx="2847301" cy="639403"/>
          </a:xfrm>
          <a:prstGeom prst="rect">
            <a:avLst/>
          </a:prstGeom>
        </p:spPr>
        <p:txBody>
          <a:bodyPr lIns="0" tIns="0" rIns="0" bIns="0" rtlCol="0" anchor="t">
            <a:spAutoFit/>
          </a:bodyPr>
          <a:lstStyle/>
          <a:p>
            <a:pPr algn="ctr">
              <a:lnSpc>
                <a:spcPts val="3220"/>
              </a:lnSpc>
            </a:pPr>
            <a:r>
              <a:rPr lang="en-US" sz="2300">
                <a:solidFill>
                  <a:srgbClr val="000000"/>
                </a:solidFill>
                <a:latin typeface="Better Saturday"/>
              </a:rPr>
              <a:t>Sing Praise</a:t>
            </a:r>
          </a:p>
          <a:p>
            <a:pPr algn="ctr">
              <a:lnSpc>
                <a:spcPts val="1894"/>
              </a:lnSpc>
            </a:pPr>
            <a:endParaRPr lang="en-US" sz="2300">
              <a:solidFill>
                <a:srgbClr val="000000"/>
              </a:solidFill>
              <a:latin typeface="Better Saturday"/>
            </a:endParaRPr>
          </a:p>
        </p:txBody>
      </p:sp>
      <p:sp>
        <p:nvSpPr>
          <p:cNvPr id="7" name="TextBox 7"/>
          <p:cNvSpPr txBox="1"/>
          <p:nvPr/>
        </p:nvSpPr>
        <p:spPr>
          <a:xfrm>
            <a:off x="5344916" y="4816843"/>
            <a:ext cx="3352754" cy="1417447"/>
          </a:xfrm>
          <a:prstGeom prst="rect">
            <a:avLst/>
          </a:prstGeom>
        </p:spPr>
        <p:txBody>
          <a:bodyPr lIns="0" tIns="0" rIns="0" bIns="0" rtlCol="0" anchor="t">
            <a:spAutoFit/>
          </a:bodyPr>
          <a:lstStyle/>
          <a:p>
            <a:pPr algn="ctr">
              <a:lnSpc>
                <a:spcPts val="2198"/>
              </a:lnSpc>
            </a:pPr>
            <a:r>
              <a:rPr lang="en-US" sz="1570">
                <a:solidFill>
                  <a:srgbClr val="000000"/>
                </a:solidFill>
                <a:latin typeface="Agrandir Medium"/>
              </a:rPr>
              <a:t>SDAH #482 Father, Lead me Day by Day</a:t>
            </a:r>
          </a:p>
          <a:p>
            <a:pPr algn="ctr">
              <a:lnSpc>
                <a:spcPts val="2198"/>
              </a:lnSpc>
            </a:pPr>
            <a:r>
              <a:rPr lang="en-US" sz="1570">
                <a:solidFill>
                  <a:srgbClr val="000000"/>
                </a:solidFill>
                <a:latin typeface="Agrandir Medium"/>
              </a:rPr>
              <a:t>Whisper a Prayer</a:t>
            </a:r>
          </a:p>
          <a:p>
            <a:pPr algn="ctr">
              <a:lnSpc>
                <a:spcPts val="2198"/>
              </a:lnSpc>
            </a:pPr>
            <a:r>
              <a:rPr lang="en-US" sz="1570">
                <a:solidFill>
                  <a:srgbClr val="000000"/>
                </a:solidFill>
                <a:latin typeface="Agrandir Medium"/>
              </a:rPr>
              <a:t>Open My Eyes, Lord</a:t>
            </a:r>
          </a:p>
          <a:p>
            <a:pPr algn="ctr">
              <a:lnSpc>
                <a:spcPts val="2198"/>
              </a:lnSpc>
            </a:pPr>
            <a:r>
              <a:rPr lang="en-US" sz="1570">
                <a:solidFill>
                  <a:srgbClr val="000000"/>
                </a:solidFill>
                <a:latin typeface="Agrandir Medium"/>
              </a:rPr>
              <a:t>Walking with Jesus</a:t>
            </a:r>
          </a:p>
        </p:txBody>
      </p:sp>
      <p:sp>
        <p:nvSpPr>
          <p:cNvPr id="8" name="TextBox 8"/>
          <p:cNvSpPr txBox="1"/>
          <p:nvPr/>
        </p:nvSpPr>
        <p:spPr>
          <a:xfrm>
            <a:off x="750570" y="2304038"/>
            <a:ext cx="4433901" cy="2798572"/>
          </a:xfrm>
          <a:prstGeom prst="rect">
            <a:avLst/>
          </a:prstGeom>
        </p:spPr>
        <p:txBody>
          <a:bodyPr lIns="0" tIns="0" rIns="0" bIns="0" rtlCol="0" anchor="t">
            <a:spAutoFit/>
          </a:bodyPr>
          <a:lstStyle/>
          <a:p>
            <a:pPr>
              <a:lnSpc>
                <a:spcPts val="2198"/>
              </a:lnSpc>
            </a:pPr>
            <a:r>
              <a:rPr lang="en-US" sz="1570">
                <a:solidFill>
                  <a:srgbClr val="000000"/>
                </a:solidFill>
                <a:latin typeface="Agrandir Medium Bold"/>
              </a:rPr>
              <a:t>Praise &amp; Thanks</a:t>
            </a:r>
            <a:r>
              <a:rPr lang="en-US" sz="1570">
                <a:solidFill>
                  <a:srgbClr val="000000"/>
                </a:solidFill>
                <a:latin typeface="Agrandir Medium"/>
              </a:rPr>
              <a:t>  Give thanks for specific blessings and praise God for His goodness</a:t>
            </a:r>
          </a:p>
          <a:p>
            <a:pPr>
              <a:lnSpc>
                <a:spcPts val="2198"/>
              </a:lnSpc>
            </a:pPr>
            <a:r>
              <a:rPr lang="en-US" sz="1570">
                <a:solidFill>
                  <a:srgbClr val="000000"/>
                </a:solidFill>
                <a:latin typeface="Agrandir Medium Bold"/>
              </a:rPr>
              <a:t>Confession</a:t>
            </a:r>
            <a:r>
              <a:rPr lang="en-US" sz="1570">
                <a:solidFill>
                  <a:srgbClr val="000000"/>
                </a:solidFill>
                <a:latin typeface="Agrandir Medium"/>
              </a:rPr>
              <a:t>  Confess your wrongs and ask God for forgiveness</a:t>
            </a:r>
          </a:p>
          <a:p>
            <a:pPr>
              <a:lnSpc>
                <a:spcPts val="2198"/>
              </a:lnSpc>
            </a:pPr>
            <a:r>
              <a:rPr lang="en-US" sz="1570">
                <a:solidFill>
                  <a:srgbClr val="000000"/>
                </a:solidFill>
                <a:latin typeface="Agrandir Medium Bold"/>
              </a:rPr>
              <a:t>Guidance</a:t>
            </a:r>
            <a:r>
              <a:rPr lang="en-US" sz="1570">
                <a:solidFill>
                  <a:srgbClr val="000000"/>
                </a:solidFill>
                <a:latin typeface="Agrandir Medium"/>
              </a:rPr>
              <a:t>  Ask God for wisdom to make right choices</a:t>
            </a:r>
          </a:p>
          <a:p>
            <a:pPr>
              <a:lnSpc>
                <a:spcPts val="2198"/>
              </a:lnSpc>
            </a:pPr>
            <a:r>
              <a:rPr lang="en-US" sz="1570">
                <a:solidFill>
                  <a:srgbClr val="000000"/>
                </a:solidFill>
                <a:latin typeface="Agrandir Medium Bold"/>
              </a:rPr>
              <a:t>Church</a:t>
            </a:r>
            <a:r>
              <a:rPr lang="en-US" sz="1570">
                <a:solidFill>
                  <a:srgbClr val="000000"/>
                </a:solidFill>
                <a:latin typeface="Agrandir Medium"/>
              </a:rPr>
              <a:t>    Pray for the world church and our country</a:t>
            </a:r>
          </a:p>
          <a:p>
            <a:pPr>
              <a:lnSpc>
                <a:spcPts val="2198"/>
              </a:lnSpc>
            </a:pPr>
            <a:r>
              <a:rPr lang="en-US" sz="1570">
                <a:solidFill>
                  <a:srgbClr val="000000"/>
                </a:solidFill>
                <a:latin typeface="Agrandir Medium Bold"/>
              </a:rPr>
              <a:t>Requests</a:t>
            </a:r>
            <a:r>
              <a:rPr lang="en-US" sz="1570">
                <a:solidFill>
                  <a:srgbClr val="000000"/>
                </a:solidFill>
                <a:latin typeface="Agrandir Medium"/>
              </a:rPr>
              <a:t>  Pray for the needs of church members, family and neighbors</a:t>
            </a:r>
          </a:p>
        </p:txBody>
      </p:sp>
      <p:sp>
        <p:nvSpPr>
          <p:cNvPr id="9" name="TextBox 9"/>
          <p:cNvSpPr txBox="1"/>
          <p:nvPr/>
        </p:nvSpPr>
        <p:spPr>
          <a:xfrm>
            <a:off x="2439737" y="405185"/>
            <a:ext cx="2412802" cy="406399"/>
          </a:xfrm>
          <a:prstGeom prst="rect">
            <a:avLst/>
          </a:prstGeom>
        </p:spPr>
        <p:txBody>
          <a:bodyPr lIns="0" tIns="0" rIns="0" bIns="0" rtlCol="0" anchor="t">
            <a:spAutoFit/>
          </a:bodyPr>
          <a:lstStyle/>
          <a:p>
            <a:pPr algn="ctr">
              <a:lnSpc>
                <a:spcPts val="2800"/>
              </a:lnSpc>
            </a:pPr>
            <a:r>
              <a:rPr lang="en-US" sz="2000">
                <a:solidFill>
                  <a:srgbClr val="000000"/>
                </a:solidFill>
                <a:latin typeface="Agrandir Medium Italics"/>
              </a:rPr>
              <a:t>BACK TO THE ALTAR</a:t>
            </a:r>
          </a:p>
        </p:txBody>
      </p:sp>
      <p:sp>
        <p:nvSpPr>
          <p:cNvPr id="10" name="AutoShape 10"/>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4649415"/>
            <a:ext cx="1142350" cy="2243902"/>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68538" y="302249"/>
            <a:ext cx="1422258" cy="1132634"/>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1821" y="1518955"/>
            <a:ext cx="300164" cy="440458"/>
          </a:xfrm>
          <a:prstGeom prst="rect">
            <a:avLst/>
          </a:prstGeom>
        </p:spPr>
      </p:pic>
      <p:pic>
        <p:nvPicPr>
          <p:cNvPr id="14" name="Picture 14"/>
          <p:cNvPicPr>
            <a:picLocks noChangeAspect="1"/>
          </p:cNvPicPr>
          <p:nvPr/>
        </p:nvPicPr>
        <p:blipFill>
          <a:blip r:embed="rId10"/>
          <a:srcRect/>
          <a:stretch>
            <a:fillRect/>
          </a:stretch>
        </p:blipFill>
        <p:spPr>
          <a:xfrm>
            <a:off x="571175" y="6566875"/>
            <a:ext cx="2351999" cy="65288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20933</TotalTime>
  <Words>3576</Words>
  <Application>Microsoft Macintosh PowerPoint</Application>
  <PresentationFormat>Custom</PresentationFormat>
  <Paragraphs>355</Paragraphs>
  <Slides>30</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Agrandir Medium Italics</vt:lpstr>
      <vt:lpstr>Agrandir Black</vt:lpstr>
      <vt:lpstr>Arial</vt:lpstr>
      <vt:lpstr>Agrandir Medium</vt:lpstr>
      <vt:lpstr>Agrandir Tight Bold</vt:lpstr>
      <vt:lpstr>Open Sans Bold Italics</vt:lpstr>
      <vt:lpstr>Agrandir Medium Bold</vt:lpstr>
      <vt:lpstr>Open Sans</vt:lpstr>
      <vt:lpstr>Better Saturday</vt:lpstr>
      <vt:lpstr>Calibri</vt:lpstr>
      <vt:lpstr>Agrandir Medium Bold Italics</vt:lpstr>
      <vt:lpstr>Agrandir Black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Ten Days of Prayer Kids 2023 1</dc:title>
  <cp:lastModifiedBy>Orathai Chureson</cp:lastModifiedBy>
  <cp:revision>3</cp:revision>
  <dcterms:created xsi:type="dcterms:W3CDTF">2006-08-16T00:00:00Z</dcterms:created>
  <dcterms:modified xsi:type="dcterms:W3CDTF">2022-11-21T15:58:36Z</dcterms:modified>
  <dc:identifier>DAFROj7e3XI</dc:identifier>
</cp:coreProperties>
</file>